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3" r:id="rId2"/>
    <p:sldId id="257" r:id="rId3"/>
    <p:sldId id="258" r:id="rId4"/>
    <p:sldId id="274" r:id="rId5"/>
    <p:sldId id="1378" r:id="rId6"/>
    <p:sldId id="1379" r:id="rId7"/>
    <p:sldId id="283" r:id="rId8"/>
    <p:sldId id="260" r:id="rId9"/>
    <p:sldId id="261" r:id="rId10"/>
    <p:sldId id="262" r:id="rId11"/>
    <p:sldId id="1380" r:id="rId12"/>
    <p:sldId id="1381" r:id="rId13"/>
    <p:sldId id="265" r:id="rId14"/>
    <p:sldId id="271" r:id="rId15"/>
    <p:sldId id="1397" r:id="rId16"/>
    <p:sldId id="570"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B9E"/>
    <a:srgbClr val="1C3557"/>
    <a:srgbClr val="C22E33"/>
    <a:srgbClr val="ED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7"/>
    <p:restoredTop sz="82423"/>
  </p:normalViewPr>
  <p:slideViewPr>
    <p:cSldViewPr snapToGrid="0" snapToObjects="1">
      <p:cViewPr varScale="1">
        <p:scale>
          <a:sx n="94" d="100"/>
          <a:sy n="94" d="100"/>
        </p:scale>
        <p:origin x="16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C1E67-0BA4-6B4B-8C4F-646058EDC1AC}"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DED6B-3188-C54C-BFA5-622CEF7A69F2}" type="slidenum">
              <a:rPr lang="en-US" smtClean="0"/>
              <a:t>‹#›</a:t>
            </a:fld>
            <a:endParaRPr lang="en-US"/>
          </a:p>
        </p:txBody>
      </p:sp>
    </p:spTree>
    <p:extLst>
      <p:ext uri="{BB962C8B-B14F-4D97-AF65-F5344CB8AC3E}">
        <p14:creationId xmlns:p14="http://schemas.microsoft.com/office/powerpoint/2010/main" val="569887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“quick strike” presentation deck serves as an introductory template for talking about Avenu and what we can offer local governments. </a:t>
            </a:r>
          </a:p>
          <a:p>
            <a:r>
              <a:rPr lang="en-US" dirty="0"/>
              <a:t>Review its contents and customize this deck before each presentation to best suit the anticipated needs and questions of your audience. </a:t>
            </a:r>
          </a:p>
          <a:p>
            <a:r>
              <a:rPr lang="en-US" dirty="0"/>
              <a:t>If necessary, save a separate version of this deck for each presentation.</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1</a:t>
            </a:fld>
            <a:endParaRPr lang="en-US"/>
          </a:p>
        </p:txBody>
      </p:sp>
    </p:spTree>
    <p:extLst>
      <p:ext uri="{BB962C8B-B14F-4D97-AF65-F5344CB8AC3E}">
        <p14:creationId xmlns:p14="http://schemas.microsoft.com/office/powerpoint/2010/main" val="185626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This is a top-level overview of our services, with details following on the new few slides. Keep in mind that you may wish to emphasize or focus on one or two solutions areas over the others depending on the size and needs of the government representatives you’re speaking with.</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11</a:t>
            </a:fld>
            <a:endParaRPr lang="en-US"/>
          </a:p>
        </p:txBody>
      </p:sp>
    </p:spTree>
    <p:extLst>
      <p:ext uri="{BB962C8B-B14F-4D97-AF65-F5344CB8AC3E}">
        <p14:creationId xmlns:p14="http://schemas.microsoft.com/office/powerpoint/2010/main" val="5371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ED6B-3188-C54C-BFA5-622CEF7A69F2}" type="slidenum">
              <a:rPr lang="en-US" smtClean="0"/>
              <a:t>12</a:t>
            </a:fld>
            <a:endParaRPr lang="en-US"/>
          </a:p>
        </p:txBody>
      </p:sp>
    </p:spTree>
    <p:extLst>
      <p:ext uri="{BB962C8B-B14F-4D97-AF65-F5344CB8AC3E}">
        <p14:creationId xmlns:p14="http://schemas.microsoft.com/office/powerpoint/2010/main" val="3901995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COMPREHENSIVE REVIEW OF YOUR LOCAL LANDSCAPE ADHERENCE TO REGULATORY GUIDELINES</a:t>
            </a:r>
          </a:p>
          <a:p>
            <a:endParaRPr lang="en-US" dirty="0"/>
          </a:p>
        </p:txBody>
      </p:sp>
      <p:sp>
        <p:nvSpPr>
          <p:cNvPr id="4" name="Slide Number Placeholder 3"/>
          <p:cNvSpPr>
            <a:spLocks noGrp="1"/>
          </p:cNvSpPr>
          <p:nvPr>
            <p:ph type="sldNum" sz="quarter" idx="5"/>
          </p:nvPr>
        </p:nvSpPr>
        <p:spPr/>
        <p:txBody>
          <a:bodyPr/>
          <a:lstStyle/>
          <a:p>
            <a:fld id="{A28DED6B-3188-C54C-BFA5-622CEF7A69F2}" type="slidenum">
              <a:rPr lang="en-US" smtClean="0"/>
              <a:t>15</a:t>
            </a:fld>
            <a:endParaRPr lang="en-US"/>
          </a:p>
        </p:txBody>
      </p:sp>
    </p:spTree>
    <p:extLst>
      <p:ext uri="{BB962C8B-B14F-4D97-AF65-F5344CB8AC3E}">
        <p14:creationId xmlns:p14="http://schemas.microsoft.com/office/powerpoint/2010/main" val="110565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ED6B-3188-C54C-BFA5-622CEF7A69F2}" type="slidenum">
              <a:rPr lang="en-US" smtClean="0"/>
              <a:t>16</a:t>
            </a:fld>
            <a:endParaRPr lang="en-US"/>
          </a:p>
        </p:txBody>
      </p:sp>
    </p:spTree>
    <p:extLst>
      <p:ext uri="{BB962C8B-B14F-4D97-AF65-F5344CB8AC3E}">
        <p14:creationId xmlns:p14="http://schemas.microsoft.com/office/powerpoint/2010/main" val="2294968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is meant to act as inspiration for the audience. Ask about and discuss the goals your audience has had difficulty reaching due to lower-than-needed revenue. Avenu’s services can fund these projects and initiatives, bring governments deeper into the black, and ultimately increase the quality of life for the community as a whole. If desired, add a single medium-sized image to the right part of this </a:t>
            </a:r>
            <a:r>
              <a:rPr lang="en-US" dirty="0" err="1"/>
              <a:t>slie</a:t>
            </a:r>
            <a:r>
              <a:rPr lang="en-US"/>
              <a:t>. </a:t>
            </a:r>
            <a:endParaRPr lang="en-US" dirty="0"/>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17</a:t>
            </a:fld>
            <a:endParaRPr lang="en-US"/>
          </a:p>
        </p:txBody>
      </p:sp>
    </p:spTree>
    <p:extLst>
      <p:ext uri="{BB962C8B-B14F-4D97-AF65-F5344CB8AC3E}">
        <p14:creationId xmlns:p14="http://schemas.microsoft.com/office/powerpoint/2010/main" val="55467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outline should be edited and tailored to the specific product/solution you are presenting at the time. </a:t>
            </a:r>
            <a:endParaRPr lang="en-US" dirty="0"/>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2</a:t>
            </a:fld>
            <a:endParaRPr lang="en-US"/>
          </a:p>
        </p:txBody>
      </p:sp>
    </p:spTree>
    <p:extLst>
      <p:ext uri="{BB962C8B-B14F-4D97-AF65-F5344CB8AC3E}">
        <p14:creationId xmlns:p14="http://schemas.microsoft.com/office/powerpoint/2010/main" val="51069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top-level overview of what </a:t>
            </a:r>
            <a:r>
              <a:rPr lang="en-US" dirty="0" err="1"/>
              <a:t>Avenu</a:t>
            </a:r>
            <a:r>
              <a:rPr lang="en-US" dirty="0"/>
              <a:t> does, and how it can benefit local governments.</a:t>
            </a:r>
          </a:p>
          <a:p>
            <a:endParaRPr lang="en-US" dirty="0"/>
          </a:p>
          <a:p>
            <a:r>
              <a:rPr lang="en-US" dirty="0"/>
              <a:t>Always introduce </a:t>
            </a:r>
            <a:r>
              <a:rPr lang="en-US" dirty="0" err="1"/>
              <a:t>Avenu</a:t>
            </a:r>
            <a:r>
              <a:rPr lang="en-US" dirty="0"/>
              <a:t> as a company with a successful track record increasing revenue by finding and recovering untapped sources. In other words, </a:t>
            </a:r>
            <a:r>
              <a:rPr lang="en-US" dirty="0" err="1"/>
              <a:t>Avenu</a:t>
            </a:r>
            <a:r>
              <a:rPr lang="en-US" dirty="0"/>
              <a:t> helps governments claim fund they are already entitled to, but may not even know are available. Instead of having to increase taxes or dig through mountains of paperwork to create revenue growth, governments can partner with </a:t>
            </a:r>
            <a:r>
              <a:rPr lang="en-US" dirty="0" err="1"/>
              <a:t>Avenu</a:t>
            </a:r>
            <a:r>
              <a:rPr lang="en-US" dirty="0"/>
              <a:t> to get results quickly and efficiently.</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3</a:t>
            </a:fld>
            <a:endParaRPr lang="en-US"/>
          </a:p>
        </p:txBody>
      </p:sp>
    </p:spTree>
    <p:extLst>
      <p:ext uri="{BB962C8B-B14F-4D97-AF65-F5344CB8AC3E}">
        <p14:creationId xmlns:p14="http://schemas.microsoft.com/office/powerpoint/2010/main" val="99011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We’ve helped clients in a broad range of governmental roles streamline, modernize, and enhance their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A28DED6B-3188-C54C-BFA5-622CEF7A69F2}" type="slidenum">
              <a:rPr lang="en-US" smtClean="0"/>
              <a:t>4</a:t>
            </a:fld>
            <a:endParaRPr lang="en-US"/>
          </a:p>
        </p:txBody>
      </p:sp>
    </p:spTree>
    <p:extLst>
      <p:ext uri="{BB962C8B-B14F-4D97-AF65-F5344CB8AC3E}">
        <p14:creationId xmlns:p14="http://schemas.microsoft.com/office/powerpoint/2010/main" val="297276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ED6B-3188-C54C-BFA5-622CEF7A69F2}" type="slidenum">
              <a:rPr lang="en-US" smtClean="0"/>
              <a:t>5</a:t>
            </a:fld>
            <a:endParaRPr lang="en-US"/>
          </a:p>
        </p:txBody>
      </p:sp>
    </p:spTree>
    <p:extLst>
      <p:ext uri="{BB962C8B-B14F-4D97-AF65-F5344CB8AC3E}">
        <p14:creationId xmlns:p14="http://schemas.microsoft.com/office/powerpoint/2010/main" val="367001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Give your audience an overview of how Avenu serves a community holistically. This should paint the picture that we do more than serve the direct needs of the person/people you’re talking to.</a:t>
            </a:r>
          </a:p>
          <a:p>
            <a:endParaRPr lang="en-US" dirty="0"/>
          </a:p>
          <a:p>
            <a:pPr>
              <a:lnSpc>
                <a:spcPct val="100000"/>
              </a:lnSpc>
            </a:pPr>
            <a:r>
              <a:rPr lang="en-US" sz="1200" dirty="0"/>
              <a:t>Unmatched expertise in state and local government operations</a:t>
            </a:r>
          </a:p>
          <a:p>
            <a:pPr>
              <a:lnSpc>
                <a:spcPct val="100000"/>
              </a:lnSpc>
            </a:pPr>
            <a:r>
              <a:rPr lang="en-US" sz="1200" dirty="0"/>
              <a:t>Foundational excellence in compliance, administration, analytics, and outreach</a:t>
            </a:r>
          </a:p>
          <a:p>
            <a:pPr>
              <a:lnSpc>
                <a:spcPct val="100000"/>
              </a:lnSpc>
            </a:pPr>
            <a:r>
              <a:rPr lang="en-US" sz="1200" dirty="0"/>
              <a:t>Deep heritage of digital experience software solutions for government</a:t>
            </a:r>
          </a:p>
          <a:p>
            <a:pPr>
              <a:lnSpc>
                <a:spcPct val="100000"/>
              </a:lnSpc>
            </a:pPr>
            <a:r>
              <a:rPr lang="en-US" sz="1200" dirty="0"/>
              <a:t>An ever-expanding roster of clients across the United States — and beyond</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6</a:t>
            </a:fld>
            <a:endParaRPr lang="en-US"/>
          </a:p>
        </p:txBody>
      </p:sp>
    </p:spTree>
    <p:extLst>
      <p:ext uri="{BB962C8B-B14F-4D97-AF65-F5344CB8AC3E}">
        <p14:creationId xmlns:p14="http://schemas.microsoft.com/office/powerpoint/2010/main" val="176326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Give your audience an overview of how </a:t>
            </a:r>
            <a:r>
              <a:rPr lang="en-US" dirty="0" err="1"/>
              <a:t>Avenu</a:t>
            </a:r>
            <a:r>
              <a:rPr lang="en-US" dirty="0"/>
              <a:t> serves a community holistically. This should paint the picture that we do more than serve the direct needs of the person/people you’re talking to; we solve revenue issues with partnership and support at every point of the discovery/recovery/remittance process.</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8</a:t>
            </a:fld>
            <a:endParaRPr lang="en-US"/>
          </a:p>
        </p:txBody>
      </p:sp>
    </p:spTree>
    <p:extLst>
      <p:ext uri="{BB962C8B-B14F-4D97-AF65-F5344CB8AC3E}">
        <p14:creationId xmlns:p14="http://schemas.microsoft.com/office/powerpoint/2010/main" val="176326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 this slide when speaking primarily with politicians. Hide the following slide.</a:t>
            </a:r>
            <a:br>
              <a:rPr lang="en-US" b="1" dirty="0"/>
            </a:br>
            <a:r>
              <a:rPr lang="en-US" b="1" dirty="0"/>
              <a:t>If you are not speaking with politicians, hide this slide.</a:t>
            </a:r>
          </a:p>
          <a:p>
            <a:endParaRPr lang="en-US" b="1" dirty="0"/>
          </a:p>
          <a:p>
            <a:r>
              <a:rPr lang="en-US" b="0" dirty="0"/>
              <a:t>Reorder these talking points as you see fit based on the priorities of your audience.</a:t>
            </a:r>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9</a:t>
            </a:fld>
            <a:endParaRPr lang="en-US"/>
          </a:p>
        </p:txBody>
      </p:sp>
    </p:spTree>
    <p:extLst>
      <p:ext uri="{BB962C8B-B14F-4D97-AF65-F5344CB8AC3E}">
        <p14:creationId xmlns:p14="http://schemas.microsoft.com/office/powerpoint/2010/main" val="1823219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this slide when speaking primarily with finance and budget officials and directors. Hide the previous slide.</a:t>
            </a:r>
          </a:p>
          <a:p>
            <a:r>
              <a:rPr lang="en-US" b="1" dirty="0"/>
              <a:t>If you are not speaking with finance and budget officials or directors, hide this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Reorder these talking points as you see fit based on the priorities of your audience.</a:t>
            </a:r>
          </a:p>
          <a:p>
            <a:endParaRPr lang="en-US" b="0" dirty="0"/>
          </a:p>
          <a:p>
            <a:endParaRPr lang="en-US" dirty="0"/>
          </a:p>
        </p:txBody>
      </p:sp>
      <p:sp>
        <p:nvSpPr>
          <p:cNvPr id="4" name="Slide Number Placeholder 3"/>
          <p:cNvSpPr>
            <a:spLocks noGrp="1"/>
          </p:cNvSpPr>
          <p:nvPr>
            <p:ph type="sldNum" sz="quarter" idx="10"/>
          </p:nvPr>
        </p:nvSpPr>
        <p:spPr/>
        <p:txBody>
          <a:bodyPr/>
          <a:lstStyle/>
          <a:p>
            <a:fld id="{A28DED6B-3188-C54C-BFA5-622CEF7A69F2}" type="slidenum">
              <a:rPr lang="en-US" smtClean="0"/>
              <a:t>10</a:t>
            </a:fld>
            <a:endParaRPr lang="en-US"/>
          </a:p>
        </p:txBody>
      </p:sp>
    </p:spTree>
    <p:extLst>
      <p:ext uri="{BB962C8B-B14F-4D97-AF65-F5344CB8AC3E}">
        <p14:creationId xmlns:p14="http://schemas.microsoft.com/office/powerpoint/2010/main" val="186667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108200" y="3691269"/>
            <a:ext cx="9144000" cy="1655762"/>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Title 17"/>
          <p:cNvSpPr>
            <a:spLocks noGrp="1"/>
          </p:cNvSpPr>
          <p:nvPr>
            <p:ph type="title"/>
          </p:nvPr>
        </p:nvSpPr>
        <p:spPr>
          <a:xfrm>
            <a:off x="2108200" y="2177102"/>
            <a:ext cx="10515600" cy="1325563"/>
          </a:xfrm>
        </p:spPr>
        <p:txBody>
          <a:bodyPr/>
          <a:lstStyle>
            <a:lvl1pPr>
              <a:defRPr b="1">
                <a:latin typeface="Georgia" charset="0"/>
                <a:ea typeface="Georgia" charset="0"/>
                <a:cs typeface="Georgia" charset="0"/>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6761" y="411405"/>
            <a:ext cx="3350159" cy="1010995"/>
          </a:xfrm>
          <a:prstGeom prst="rect">
            <a:avLst/>
          </a:prstGeom>
        </p:spPr>
      </p:pic>
      <p:sp>
        <p:nvSpPr>
          <p:cNvPr id="8" name="Freeform 7"/>
          <p:cNvSpPr/>
          <p:nvPr userDrawn="1"/>
        </p:nvSpPr>
        <p:spPr>
          <a:xfrm>
            <a:off x="1" y="0"/>
            <a:ext cx="2422017" cy="6858000"/>
          </a:xfrm>
          <a:custGeom>
            <a:avLst/>
            <a:gdLst>
              <a:gd name="connsiteX0" fmla="*/ 0 w 2422017"/>
              <a:gd name="connsiteY0" fmla="*/ 0 h 6858000"/>
              <a:gd name="connsiteX1" fmla="*/ 2422017 w 2422017"/>
              <a:gd name="connsiteY1" fmla="*/ 0 h 6858000"/>
              <a:gd name="connsiteX2" fmla="*/ 470526 w 2422017"/>
              <a:gd name="connsiteY2" fmla="*/ 6858000 h 6858000"/>
              <a:gd name="connsiteX3" fmla="*/ 0 w 24220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22017" h="6858000">
                <a:moveTo>
                  <a:pt x="0" y="0"/>
                </a:moveTo>
                <a:lnTo>
                  <a:pt x="2422017" y="0"/>
                </a:lnTo>
                <a:lnTo>
                  <a:pt x="470526" y="6858000"/>
                </a:lnTo>
                <a:lnTo>
                  <a:pt x="0" y="6858000"/>
                </a:lnTo>
                <a:close/>
              </a:path>
            </a:pathLst>
          </a:custGeom>
          <a:solidFill>
            <a:srgbClr val="C22E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Tree>
    <p:extLst>
      <p:ext uri="{BB962C8B-B14F-4D97-AF65-F5344CB8AC3E}">
        <p14:creationId xmlns:p14="http://schemas.microsoft.com/office/powerpoint/2010/main" val="1247133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charset="0"/>
                <a:ea typeface="Georgia" charset="0"/>
                <a:cs typeface="Georgia"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04524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latin typeface="Georgia" charset="0"/>
                <a:ea typeface="Georgia" charset="0"/>
                <a:cs typeface="Georgia"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Montserrat Light" charset="0"/>
                <a:ea typeface="Montserrat Light" charset="0"/>
                <a:cs typeface="Montserrat 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4017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1C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44600" y="2136611"/>
            <a:ext cx="5511800" cy="2108200"/>
          </a:xfrm>
        </p:spPr>
        <p:txBody>
          <a:bodyPr/>
          <a:lstStyle>
            <a:lvl1pPr>
              <a:defRPr b="1">
                <a:solidFill>
                  <a:schemeClr val="bg1"/>
                </a:solidFill>
                <a:latin typeface="Georgia" charset="0"/>
                <a:ea typeface="Georgia" charset="0"/>
                <a:cs typeface="Georgia"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8"/>
            <a:ext cx="2666286" cy="804619"/>
          </a:xfrm>
          <a:prstGeom prst="rect">
            <a:avLst/>
          </a:prstGeom>
        </p:spPr>
      </p:pic>
    </p:spTree>
    <p:extLst>
      <p:ext uri="{BB962C8B-B14F-4D97-AF65-F5344CB8AC3E}">
        <p14:creationId xmlns:p14="http://schemas.microsoft.com/office/powerpoint/2010/main" val="2017208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Slide 3">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1244600" y="2136611"/>
            <a:ext cx="5511800" cy="2108200"/>
          </a:xfrm>
        </p:spPr>
        <p:txBody>
          <a:bodyPr/>
          <a:lstStyle>
            <a:lvl1pPr>
              <a:defRPr b="1">
                <a:solidFill>
                  <a:srgbClr val="1C3557"/>
                </a:solidFill>
                <a:latin typeface="Georgia" charset="0"/>
                <a:ea typeface="Georgia" charset="0"/>
                <a:cs typeface="Georgia" charset="0"/>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8984502" y="5996990"/>
            <a:ext cx="2804709" cy="65376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C22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44600" y="2136611"/>
            <a:ext cx="5511800" cy="2108200"/>
          </a:xfrm>
        </p:spPr>
        <p:txBody>
          <a:bodyPr/>
          <a:lstStyle>
            <a:lvl1pPr>
              <a:defRPr b="1">
                <a:solidFill>
                  <a:schemeClr val="bg1"/>
                </a:solidFill>
                <a:latin typeface="Georgia" charset="0"/>
                <a:ea typeface="Georgia" charset="0"/>
                <a:cs typeface="Georgia"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8"/>
            <a:ext cx="2666286" cy="80461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108200" y="3429000"/>
            <a:ext cx="9144000" cy="1655762"/>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reeform 7"/>
          <p:cNvSpPr/>
          <p:nvPr userDrawn="1"/>
        </p:nvSpPr>
        <p:spPr>
          <a:xfrm>
            <a:off x="1" y="0"/>
            <a:ext cx="2422017" cy="6858000"/>
          </a:xfrm>
          <a:custGeom>
            <a:avLst/>
            <a:gdLst>
              <a:gd name="connsiteX0" fmla="*/ 0 w 2422017"/>
              <a:gd name="connsiteY0" fmla="*/ 0 h 6858000"/>
              <a:gd name="connsiteX1" fmla="*/ 2422017 w 2422017"/>
              <a:gd name="connsiteY1" fmla="*/ 0 h 6858000"/>
              <a:gd name="connsiteX2" fmla="*/ 470526 w 2422017"/>
              <a:gd name="connsiteY2" fmla="*/ 6858000 h 6858000"/>
              <a:gd name="connsiteX3" fmla="*/ 0 w 24220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22017" h="6858000">
                <a:moveTo>
                  <a:pt x="0" y="0"/>
                </a:moveTo>
                <a:lnTo>
                  <a:pt x="2422017" y="0"/>
                </a:lnTo>
                <a:lnTo>
                  <a:pt x="470526" y="6858000"/>
                </a:lnTo>
                <a:lnTo>
                  <a:pt x="0" y="6858000"/>
                </a:lnTo>
                <a:close/>
              </a:path>
            </a:pathLst>
          </a:custGeom>
          <a:solidFill>
            <a:srgbClr val="C22E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
        <p:nvSpPr>
          <p:cNvPr id="9" name="Title 17"/>
          <p:cNvSpPr>
            <a:spLocks noGrp="1"/>
          </p:cNvSpPr>
          <p:nvPr>
            <p:ph type="title"/>
          </p:nvPr>
        </p:nvSpPr>
        <p:spPr>
          <a:xfrm>
            <a:off x="2108200" y="2177102"/>
            <a:ext cx="10515600" cy="1325563"/>
          </a:xfrm>
        </p:spPr>
        <p:txBody>
          <a:bodyPr/>
          <a:lstStyle>
            <a:lvl1pPr>
              <a:defRPr b="1">
                <a:latin typeface="Georgia" charset="0"/>
                <a:ea typeface="Georgia" charset="0"/>
                <a:cs typeface="Georgia" charset="0"/>
              </a:defRPr>
            </a:lvl1pPr>
          </a:lstStyle>
          <a:p>
            <a:r>
              <a:rPr lang="en-US" dirty="0"/>
              <a:t>Click to edit Master title style</a:t>
            </a:r>
          </a:p>
        </p:txBody>
      </p:sp>
    </p:spTree>
    <p:extLst>
      <p:ext uri="{BB962C8B-B14F-4D97-AF65-F5344CB8AC3E}">
        <p14:creationId xmlns:p14="http://schemas.microsoft.com/office/powerpoint/2010/main" val="204074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
        <p:nvSpPr>
          <p:cNvPr id="2" name="Title 1"/>
          <p:cNvSpPr>
            <a:spLocks noGrp="1"/>
          </p:cNvSpPr>
          <p:nvPr>
            <p:ph type="title"/>
          </p:nvPr>
        </p:nvSpPr>
        <p:spPr/>
        <p:txBody>
          <a:bodyPr/>
          <a:lstStyle>
            <a:lvl1pPr>
              <a:defRPr b="1">
                <a:latin typeface="Georgia" charset="0"/>
                <a:ea typeface="Georgia" charset="0"/>
                <a:cs typeface="Georgia" charset="0"/>
              </a:defRPr>
            </a:lvl1pPr>
          </a:lstStyle>
          <a:p>
            <a:r>
              <a:rPr lang="en-US" dirty="0"/>
              <a:t>Click to edit Master title style</a:t>
            </a:r>
          </a:p>
        </p:txBody>
      </p:sp>
      <p:sp>
        <p:nvSpPr>
          <p:cNvPr id="3" name="Content Placeholder 2"/>
          <p:cNvSpPr>
            <a:spLocks noGrp="1"/>
          </p:cNvSpPr>
          <p:nvPr>
            <p:ph idx="1"/>
          </p:nvPr>
        </p:nvSpPr>
        <p:spPr>
          <a:xfrm>
            <a:off x="838200" y="2368550"/>
            <a:ext cx="10515600" cy="335438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p:ph type="subTitle" idx="10" hasCustomPrompt="1"/>
          </p:nvPr>
        </p:nvSpPr>
        <p:spPr>
          <a:xfrm>
            <a:off x="864914" y="1540669"/>
            <a:ext cx="9144000" cy="567531"/>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3"/>
          <p:cNvSpPr>
            <a:spLocks noGrp="1"/>
          </p:cNvSpPr>
          <p:nvPr>
            <p:ph type="body" sz="half" idx="11"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3190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charset="0"/>
                <a:ea typeface="Georgia" charset="0"/>
                <a:cs typeface="Georgia" charset="0"/>
              </a:defRPr>
            </a:lvl1pPr>
          </a:lstStyle>
          <a:p>
            <a:r>
              <a:rPr lang="en-US" dirty="0"/>
              <a:t>Click to edit Master title style</a:t>
            </a:r>
          </a:p>
        </p:txBody>
      </p:sp>
      <p:sp>
        <p:nvSpPr>
          <p:cNvPr id="3" name="Content Placeholder 2"/>
          <p:cNvSpPr>
            <a:spLocks noGrp="1"/>
          </p:cNvSpPr>
          <p:nvPr>
            <p:ph sz="half" idx="1"/>
          </p:nvPr>
        </p:nvSpPr>
        <p:spPr>
          <a:xfrm>
            <a:off x="838200" y="2282806"/>
            <a:ext cx="5181600" cy="435133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82806"/>
            <a:ext cx="5181600" cy="435133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p:cNvSpPr>
            <a:spLocks noGrp="1"/>
          </p:cNvSpPr>
          <p:nvPr>
            <p:ph type="subTitle" idx="10" hasCustomPrompt="1"/>
          </p:nvPr>
        </p:nvSpPr>
        <p:spPr>
          <a:xfrm>
            <a:off x="864914" y="1540669"/>
            <a:ext cx="9144000" cy="567531"/>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
        <p:nvSpPr>
          <p:cNvPr id="12" name="Text Placeholder 3"/>
          <p:cNvSpPr>
            <a:spLocks noGrp="1"/>
          </p:cNvSpPr>
          <p:nvPr>
            <p:ph type="body" sz="half" idx="11"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4914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atin typeface="Georgia" charset="0"/>
                <a:ea typeface="Georgia" charset="0"/>
                <a:cs typeface="Georgia" charset="0"/>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normAutofit/>
          </a:bodyPr>
          <a:lstStyle>
            <a:lvl1pPr marL="0" indent="0">
              <a:buNone/>
              <a:defRPr sz="2000" b="1" i="0">
                <a:solidFill>
                  <a:schemeClr val="accent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normAutofit/>
          </a:bodyPr>
          <a:lstStyle>
            <a:lvl1pPr marL="0" indent="0">
              <a:buNone/>
              <a:defRPr sz="2000" b="1" i="0">
                <a:solidFill>
                  <a:schemeClr val="accent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
        <p:nvSpPr>
          <p:cNvPr id="12"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0798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reeform 9"/>
          <p:cNvSpPr/>
          <p:nvPr userDrawn="1"/>
        </p:nvSpPr>
        <p:spPr>
          <a:xfrm>
            <a:off x="6145484" y="0"/>
            <a:ext cx="6046517" cy="6858000"/>
          </a:xfrm>
          <a:custGeom>
            <a:avLst/>
            <a:gdLst>
              <a:gd name="connsiteX0" fmla="*/ 1951491 w 6046517"/>
              <a:gd name="connsiteY0" fmla="*/ 0 h 6858000"/>
              <a:gd name="connsiteX1" fmla="*/ 6046517 w 6046517"/>
              <a:gd name="connsiteY1" fmla="*/ 0 h 6858000"/>
              <a:gd name="connsiteX2" fmla="*/ 6046517 w 6046517"/>
              <a:gd name="connsiteY2" fmla="*/ 6858000 h 6858000"/>
              <a:gd name="connsiteX3" fmla="*/ 0 w 60465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46517" h="6858000">
                <a:moveTo>
                  <a:pt x="1951491" y="0"/>
                </a:moveTo>
                <a:lnTo>
                  <a:pt x="6046517" y="0"/>
                </a:lnTo>
                <a:lnTo>
                  <a:pt x="6046517" y="6858000"/>
                </a:lnTo>
                <a:lnTo>
                  <a:pt x="0" y="6858000"/>
                </a:lnTo>
                <a:close/>
              </a:path>
            </a:pathLst>
          </a:custGeom>
          <a:solidFill>
            <a:srgbClr val="C22E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
        <p:nvSpPr>
          <p:cNvPr id="2" name="Title 1"/>
          <p:cNvSpPr>
            <a:spLocks noGrp="1"/>
          </p:cNvSpPr>
          <p:nvPr>
            <p:ph type="title"/>
          </p:nvPr>
        </p:nvSpPr>
        <p:spPr>
          <a:xfrm>
            <a:off x="876300" y="923925"/>
            <a:ext cx="9105900" cy="1336675"/>
          </a:xfrm>
        </p:spPr>
        <p:txBody>
          <a:bodyPr/>
          <a:lstStyle>
            <a:lvl1pPr>
              <a:defRPr b="1">
                <a:latin typeface="Georgia" charset="0"/>
                <a:ea typeface="Georgia" charset="0"/>
                <a:cs typeface="Georgia" charset="0"/>
              </a:defRPr>
            </a:lvl1pPr>
          </a:lstStyle>
          <a:p>
            <a:r>
              <a:rPr lang="en-US" dirty="0"/>
              <a:t>Click to edit Master title style</a:t>
            </a:r>
          </a:p>
        </p:txBody>
      </p:sp>
      <p:sp>
        <p:nvSpPr>
          <p:cNvPr id="5" name="Subtitle 2"/>
          <p:cNvSpPr>
            <a:spLocks noGrp="1"/>
          </p:cNvSpPr>
          <p:nvPr>
            <p:ph type="subTitle" idx="10" hasCustomPrompt="1"/>
          </p:nvPr>
        </p:nvSpPr>
        <p:spPr>
          <a:xfrm>
            <a:off x="876300" y="1976834"/>
            <a:ext cx="4279900" cy="2518966"/>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3"/>
          <p:cNvSpPr>
            <a:spLocks noGrp="1"/>
          </p:cNvSpPr>
          <p:nvPr>
            <p:ph type="body" sz="half" idx="11"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8"/>
            <a:ext cx="2666286" cy="8046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Freeform 8"/>
          <p:cNvSpPr/>
          <p:nvPr userDrawn="1"/>
        </p:nvSpPr>
        <p:spPr>
          <a:xfrm>
            <a:off x="6243576" y="0"/>
            <a:ext cx="5948425" cy="6858000"/>
          </a:xfrm>
          <a:custGeom>
            <a:avLst/>
            <a:gdLst>
              <a:gd name="connsiteX0" fmla="*/ 1951491 w 5948425"/>
              <a:gd name="connsiteY0" fmla="*/ 0 h 6858000"/>
              <a:gd name="connsiteX1" fmla="*/ 5948425 w 5948425"/>
              <a:gd name="connsiteY1" fmla="*/ 0 h 6858000"/>
              <a:gd name="connsiteX2" fmla="*/ 5948425 w 5948425"/>
              <a:gd name="connsiteY2" fmla="*/ 6858000 h 6858000"/>
              <a:gd name="connsiteX3" fmla="*/ 0 w 59484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48425" h="6858000">
                <a:moveTo>
                  <a:pt x="1951491" y="0"/>
                </a:moveTo>
                <a:lnTo>
                  <a:pt x="5948425" y="0"/>
                </a:lnTo>
                <a:lnTo>
                  <a:pt x="594842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
        <p:nvSpPr>
          <p:cNvPr id="2" name="Title 1"/>
          <p:cNvSpPr>
            <a:spLocks noGrp="1"/>
          </p:cNvSpPr>
          <p:nvPr>
            <p:ph type="title"/>
          </p:nvPr>
        </p:nvSpPr>
        <p:spPr>
          <a:xfrm>
            <a:off x="876300" y="923925"/>
            <a:ext cx="5367274" cy="1846169"/>
          </a:xfrm>
        </p:spPr>
        <p:txBody>
          <a:bodyPr/>
          <a:lstStyle>
            <a:lvl1pPr>
              <a:defRPr b="1">
                <a:latin typeface="Georgia" charset="0"/>
                <a:ea typeface="Georgia" charset="0"/>
                <a:cs typeface="Georgia" charset="0"/>
              </a:defRPr>
            </a:lvl1pPr>
          </a:lstStyle>
          <a:p>
            <a:r>
              <a:rPr lang="en-US" dirty="0"/>
              <a:t>Click to edit Master title style</a:t>
            </a:r>
          </a:p>
        </p:txBody>
      </p:sp>
      <p:sp>
        <p:nvSpPr>
          <p:cNvPr id="5" name="Subtitle 2"/>
          <p:cNvSpPr>
            <a:spLocks noGrp="1"/>
          </p:cNvSpPr>
          <p:nvPr>
            <p:ph type="subTitle" idx="10" hasCustomPrompt="1"/>
          </p:nvPr>
        </p:nvSpPr>
        <p:spPr>
          <a:xfrm>
            <a:off x="876300" y="2541611"/>
            <a:ext cx="4279900" cy="2518966"/>
          </a:xfrm>
        </p:spPr>
        <p:txBody>
          <a:bodyPr/>
          <a:lstStyle>
            <a:lvl1pPr marL="0" indent="0" algn="l">
              <a:buNone/>
              <a:defRPr sz="2400" b="0" i="0">
                <a:solidFill>
                  <a:schemeClr val="accent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3"/>
          <p:cNvSpPr>
            <a:spLocks noGrp="1"/>
          </p:cNvSpPr>
          <p:nvPr>
            <p:ph type="body" sz="half" idx="11"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8"/>
            <a:ext cx="2666286" cy="80461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Tree>
    <p:extLst>
      <p:ext uri="{BB962C8B-B14F-4D97-AF65-F5344CB8AC3E}">
        <p14:creationId xmlns:p14="http://schemas.microsoft.com/office/powerpoint/2010/main" val="152377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Georgia" charset="0"/>
                <a:ea typeface="Georgia" charset="0"/>
                <a:cs typeface="Georgia"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Arial" charset="0"/>
                <a:ea typeface="Arial" charset="0"/>
                <a:cs typeface="Arial" charset="0"/>
              </a:defRPr>
            </a:lvl1pPr>
            <a:lvl2pPr>
              <a:defRPr sz="2800" b="0" i="0">
                <a:latin typeface="Arial" charset="0"/>
                <a:ea typeface="Arial" charset="0"/>
                <a:cs typeface="Arial" charset="0"/>
              </a:defRPr>
            </a:lvl2pPr>
            <a:lvl3pPr>
              <a:defRPr sz="24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03650"/>
          </a:xfrm>
        </p:spPr>
        <p:txBody>
          <a:bodyPr/>
          <a:lstStyle>
            <a:lvl1pPr marL="0" indent="0">
              <a:buNone/>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Tree>
    <p:extLst>
      <p:ext uri="{BB962C8B-B14F-4D97-AF65-F5344CB8AC3E}">
        <p14:creationId xmlns:p14="http://schemas.microsoft.com/office/powerpoint/2010/main" val="140138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Georgia" charset="0"/>
                <a:ea typeface="Georgia" charset="0"/>
                <a:cs typeface="Georgia"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3"/>
          <p:cNvSpPr>
            <a:spLocks noGrp="1"/>
          </p:cNvSpPr>
          <p:nvPr>
            <p:ph type="body" sz="half" idx="10" hasCustomPrompt="1"/>
          </p:nvPr>
        </p:nvSpPr>
        <p:spPr>
          <a:xfrm>
            <a:off x="755578" y="6397165"/>
            <a:ext cx="3932237" cy="322723"/>
          </a:xfrm>
        </p:spPr>
        <p:txBody>
          <a:bodyPr>
            <a:normAutofit/>
          </a:bodyPr>
          <a:lstStyle>
            <a:lvl1pPr marL="0" indent="0">
              <a:buNone/>
              <a:defRPr sz="1100" b="0" i="0">
                <a:solidFill>
                  <a:srgbClr val="467B9E"/>
                </a:solidFill>
                <a:latin typeface="Montserrat Light" charset="0"/>
                <a:ea typeface="Montserrat Light" charset="0"/>
                <a:cs typeface="Montserrat 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7363" y="5915269"/>
            <a:ext cx="2666286" cy="804619"/>
          </a:xfrm>
          <a:prstGeom prst="rect">
            <a:avLst/>
          </a:prstGeom>
        </p:spPr>
      </p:pic>
    </p:spTree>
    <p:extLst>
      <p:ext uri="{BB962C8B-B14F-4D97-AF65-F5344CB8AC3E}">
        <p14:creationId xmlns:p14="http://schemas.microsoft.com/office/powerpoint/2010/main" val="155480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A174F-2BE0-1A47-9466-F9A044935915}" type="datetimeFigureOut">
              <a:rPr lang="en-US" smtClean="0"/>
              <a:t>5/13/2020</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4127C-5381-0543-BB82-09CB6AFB4D2C}" type="slidenum">
              <a:rPr lang="en-US" smtClean="0"/>
              <a:t>‹#›</a:t>
            </a:fld>
            <a:endParaRPr lang="en-US"/>
          </a:p>
        </p:txBody>
      </p:sp>
    </p:spTree>
    <p:extLst>
      <p:ext uri="{BB962C8B-B14F-4D97-AF65-F5344CB8AC3E}">
        <p14:creationId xmlns:p14="http://schemas.microsoft.com/office/powerpoint/2010/main" val="116830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66"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rgbClr val="1C3557"/>
          </a:solidFill>
          <a:latin typeface="Clarendon URW" charset="0"/>
          <a:ea typeface="Clarendon URW" charset="0"/>
          <a:cs typeface="Clarendon URW"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60074" y="3940320"/>
            <a:ext cx="9634622" cy="957694"/>
          </a:xfrm>
        </p:spPr>
        <p:txBody>
          <a:bodyPr>
            <a:noAutofit/>
          </a:bodyPr>
          <a:lstStyle/>
          <a:p>
            <a:pPr>
              <a:lnSpc>
                <a:spcPct val="100000"/>
              </a:lnSpc>
            </a:pPr>
            <a:r>
              <a:rPr lang="en-US" sz="2800" dirty="0"/>
              <a:t>Avenu partners with state and local officials to boost revenue, optimize operations, and deepen community trust.</a:t>
            </a:r>
          </a:p>
        </p:txBody>
      </p:sp>
      <p:sp>
        <p:nvSpPr>
          <p:cNvPr id="3" name="Title 2"/>
          <p:cNvSpPr>
            <a:spLocks noGrp="1"/>
          </p:cNvSpPr>
          <p:nvPr>
            <p:ph type="title"/>
          </p:nvPr>
        </p:nvSpPr>
        <p:spPr>
          <a:xfrm>
            <a:off x="2060074" y="2292041"/>
            <a:ext cx="8700008" cy="1325563"/>
          </a:xfrm>
        </p:spPr>
        <p:txBody>
          <a:bodyPr>
            <a:normAutofit fontScale="90000"/>
          </a:bodyPr>
          <a:lstStyle/>
          <a:p>
            <a:r>
              <a:rPr lang="en-US" dirty="0"/>
              <a:t>Driving results for governments and the citizens they serve.</a:t>
            </a:r>
          </a:p>
        </p:txBody>
      </p:sp>
    </p:spTree>
    <p:extLst>
      <p:ext uri="{BB962C8B-B14F-4D97-AF65-F5344CB8AC3E}">
        <p14:creationId xmlns:p14="http://schemas.microsoft.com/office/powerpoint/2010/main" val="11427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293"/>
            <a:ext cx="8884534" cy="1175544"/>
          </a:xfrm>
        </p:spPr>
        <p:txBody>
          <a:bodyPr>
            <a:normAutofit fontScale="90000"/>
          </a:bodyPr>
          <a:lstStyle/>
          <a:p>
            <a:r>
              <a:rPr lang="en-US" dirty="0"/>
              <a:t>More on what we can do for </a:t>
            </a:r>
            <a:r>
              <a:rPr lang="en-US"/>
              <a:t>finance executives</a:t>
            </a:r>
            <a:endParaRPr lang="en-US" dirty="0"/>
          </a:p>
        </p:txBody>
      </p:sp>
      <p:sp>
        <p:nvSpPr>
          <p:cNvPr id="3" name="Content Placeholder 2"/>
          <p:cNvSpPr>
            <a:spLocks noGrp="1"/>
          </p:cNvSpPr>
          <p:nvPr>
            <p:ph sz="half" idx="1"/>
          </p:nvPr>
        </p:nvSpPr>
        <p:spPr>
          <a:xfrm>
            <a:off x="838200" y="2167059"/>
            <a:ext cx="5181600" cy="4351338"/>
          </a:xfrm>
        </p:spPr>
        <p:txBody>
          <a:bodyPr>
            <a:normAutofit/>
          </a:bodyPr>
          <a:lstStyle/>
          <a:p>
            <a:r>
              <a:rPr lang="en-US" dirty="0"/>
              <a:t>Assess the state of your revenue recognition and identify opportunities</a:t>
            </a:r>
          </a:p>
          <a:p>
            <a:r>
              <a:rPr lang="en-US" dirty="0"/>
              <a:t>Create a detailed plan for revenue recovery  — and execute it</a:t>
            </a:r>
          </a:p>
          <a:p>
            <a:r>
              <a:rPr lang="en-US" dirty="0"/>
              <a:t>Increase your insight with advanced data analysis and reporting</a:t>
            </a:r>
          </a:p>
          <a:p>
            <a:endParaRPr lang="en-US" dirty="0"/>
          </a:p>
          <a:p>
            <a:endParaRPr lang="en-US" dirty="0"/>
          </a:p>
        </p:txBody>
      </p:sp>
      <p:sp>
        <p:nvSpPr>
          <p:cNvPr id="4" name="Content Placeholder 3"/>
          <p:cNvSpPr>
            <a:spLocks noGrp="1"/>
          </p:cNvSpPr>
          <p:nvPr>
            <p:ph sz="half" idx="2"/>
          </p:nvPr>
        </p:nvSpPr>
        <p:spPr>
          <a:xfrm>
            <a:off x="6172200" y="2167059"/>
            <a:ext cx="5181600" cy="4351338"/>
          </a:xfrm>
        </p:spPr>
        <p:txBody>
          <a:bodyPr/>
          <a:lstStyle/>
          <a:p>
            <a:r>
              <a:rPr lang="en-US" dirty="0"/>
              <a:t>Expand or free up your team with administrative support services</a:t>
            </a:r>
          </a:p>
          <a:p>
            <a:r>
              <a:rPr lang="en-US" dirty="0"/>
              <a:t>Automate compliance with a business-friendly online payment portal</a:t>
            </a:r>
          </a:p>
          <a:p>
            <a:endParaRPr lang="en-US" dirty="0"/>
          </a:p>
        </p:txBody>
      </p:sp>
      <p:sp>
        <p:nvSpPr>
          <p:cNvPr id="6" name="Text Placeholder 5"/>
          <p:cNvSpPr>
            <a:spLocks noGrp="1"/>
          </p:cNvSpPr>
          <p:nvPr>
            <p:ph type="body" sz="half" idx="11"/>
          </p:nvPr>
        </p:nvSpPr>
        <p:spPr/>
        <p:txBody>
          <a:bodyPr/>
          <a:lstStyle/>
          <a:p>
            <a:r>
              <a:rPr lang="en-US" dirty="0"/>
              <a:t>ACCOMPLISH MORE — WITH INSIGHTS &amp; ANALYTICS</a:t>
            </a:r>
          </a:p>
          <a:p>
            <a:endParaRPr lang="en-US" dirty="0"/>
          </a:p>
        </p:txBody>
      </p:sp>
    </p:spTree>
    <p:extLst>
      <p:ext uri="{BB962C8B-B14F-4D97-AF65-F5344CB8AC3E}">
        <p14:creationId xmlns:p14="http://schemas.microsoft.com/office/powerpoint/2010/main" val="40238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2C5C2B-4373-457B-991D-3407C7BF275E}"/>
              </a:ext>
            </a:extLst>
          </p:cNvPr>
          <p:cNvPicPr>
            <a:picLocks noChangeAspect="1"/>
          </p:cNvPicPr>
          <p:nvPr/>
        </p:nvPicPr>
        <p:blipFill>
          <a:blip r:embed="rId3"/>
          <a:stretch>
            <a:fillRect/>
          </a:stretch>
        </p:blipFill>
        <p:spPr>
          <a:xfrm>
            <a:off x="618874" y="6206101"/>
            <a:ext cx="4273968" cy="562764"/>
          </a:xfrm>
          <a:prstGeom prst="rect">
            <a:avLst/>
          </a:prstGeom>
        </p:spPr>
      </p:pic>
      <p:sp>
        <p:nvSpPr>
          <p:cNvPr id="2" name="Title 1"/>
          <p:cNvSpPr>
            <a:spLocks noGrp="1"/>
          </p:cNvSpPr>
          <p:nvPr>
            <p:ph type="title"/>
          </p:nvPr>
        </p:nvSpPr>
        <p:spPr>
          <a:xfrm>
            <a:off x="838200" y="-52408"/>
            <a:ext cx="11601450" cy="1325563"/>
          </a:xfrm>
        </p:spPr>
        <p:txBody>
          <a:bodyPr>
            <a:normAutofit/>
          </a:bodyPr>
          <a:lstStyle/>
          <a:p>
            <a:r>
              <a:rPr lang="en-US" sz="4000" dirty="0"/>
              <a:t>Our Revenue Enhancement Solutions</a:t>
            </a:r>
          </a:p>
        </p:txBody>
      </p:sp>
      <p:sp>
        <p:nvSpPr>
          <p:cNvPr id="3" name="Content Placeholder 2"/>
          <p:cNvSpPr>
            <a:spLocks noGrp="1"/>
          </p:cNvSpPr>
          <p:nvPr>
            <p:ph idx="1"/>
          </p:nvPr>
        </p:nvSpPr>
        <p:spPr>
          <a:xfrm>
            <a:off x="2319879" y="3161983"/>
            <a:ext cx="4026316" cy="942911"/>
          </a:xfrm>
        </p:spPr>
        <p:txBody>
          <a:bodyPr>
            <a:noAutofit/>
          </a:bodyPr>
          <a:lstStyle/>
          <a:p>
            <a:pPr marL="0" indent="0">
              <a:buNone/>
            </a:pPr>
            <a:r>
              <a:rPr lang="en-US" sz="1400" b="1" dirty="0">
                <a:solidFill>
                  <a:schemeClr val="accent2"/>
                </a:solidFill>
              </a:rPr>
              <a:t>Discovery &amp; Recovery</a:t>
            </a:r>
          </a:p>
          <a:p>
            <a:pPr marL="0" indent="0">
              <a:buNone/>
            </a:pPr>
            <a:r>
              <a:rPr lang="en-US" sz="1400" dirty="0"/>
              <a:t>Utilizing data to uncover unpaid business taxes and fees that are administered by municipalities</a:t>
            </a:r>
          </a:p>
        </p:txBody>
      </p:sp>
      <p:pic>
        <p:nvPicPr>
          <p:cNvPr id="7" name="Picture 6"/>
          <p:cNvPicPr>
            <a:picLocks noChangeAspect="1"/>
          </p:cNvPicPr>
          <p:nvPr/>
        </p:nvPicPr>
        <p:blipFill>
          <a:blip r:embed="rId4"/>
          <a:stretch>
            <a:fillRect/>
          </a:stretch>
        </p:blipFill>
        <p:spPr>
          <a:xfrm>
            <a:off x="1184066" y="3086340"/>
            <a:ext cx="1081207" cy="939150"/>
          </a:xfrm>
          <a:prstGeom prst="rect">
            <a:avLst/>
          </a:prstGeom>
        </p:spPr>
      </p:pic>
      <p:pic>
        <p:nvPicPr>
          <p:cNvPr id="9" name="Picture 8"/>
          <p:cNvPicPr>
            <a:picLocks noChangeAspect="1"/>
          </p:cNvPicPr>
          <p:nvPr/>
        </p:nvPicPr>
        <p:blipFill>
          <a:blip r:embed="rId5"/>
          <a:stretch>
            <a:fillRect/>
          </a:stretch>
        </p:blipFill>
        <p:spPr>
          <a:xfrm>
            <a:off x="6592543" y="3160478"/>
            <a:ext cx="1256814" cy="891461"/>
          </a:xfrm>
          <a:prstGeom prst="rect">
            <a:avLst/>
          </a:prstGeom>
        </p:spPr>
      </p:pic>
      <p:sp>
        <p:nvSpPr>
          <p:cNvPr id="4" name="Rectangle 3">
            <a:extLst>
              <a:ext uri="{FF2B5EF4-FFF2-40B4-BE49-F238E27FC236}">
                <a16:creationId xmlns:a16="http://schemas.microsoft.com/office/drawing/2014/main" id="{0B86809C-224A-334D-B533-62B901BC823C}"/>
              </a:ext>
            </a:extLst>
          </p:cNvPr>
          <p:cNvSpPr/>
          <p:nvPr/>
        </p:nvSpPr>
        <p:spPr>
          <a:xfrm>
            <a:off x="2319879" y="5642585"/>
            <a:ext cx="3680876" cy="755669"/>
          </a:xfrm>
          <a:prstGeom prst="rect">
            <a:avLst/>
          </a:prstGeom>
        </p:spPr>
        <p:txBody>
          <a:bodyPr wrap="square">
            <a:noAutofit/>
          </a:bodyPr>
          <a:lstStyle/>
          <a:p>
            <a:r>
              <a:rPr lang="en-US" sz="1400" b="1" dirty="0">
                <a:solidFill>
                  <a:schemeClr val="accent2"/>
                </a:solidFill>
                <a:latin typeface="Arial" panose="020B0604020202020204" pitchFamily="34" charset="0"/>
                <a:cs typeface="Arial" panose="020B0604020202020204" pitchFamily="34" charset="0"/>
              </a:rPr>
              <a:t>Compliance Auditing </a:t>
            </a:r>
          </a:p>
          <a:p>
            <a:r>
              <a:rPr lang="en-US" sz="1400" dirty="0">
                <a:latin typeface="Arial" panose="020B0604020202020204" pitchFamily="34" charset="0"/>
                <a:cs typeface="Arial" panose="020B0604020202020204" pitchFamily="34" charset="0"/>
              </a:rPr>
              <a:t>Identify and address patterns of noncompliance</a:t>
            </a:r>
          </a:p>
        </p:txBody>
      </p:sp>
      <p:sp>
        <p:nvSpPr>
          <p:cNvPr id="5" name="Rectangle 4">
            <a:extLst>
              <a:ext uri="{FF2B5EF4-FFF2-40B4-BE49-F238E27FC236}">
                <a16:creationId xmlns:a16="http://schemas.microsoft.com/office/drawing/2014/main" id="{1F7A03D6-63B0-0141-B7AE-0E8FD1F3CFBE}"/>
              </a:ext>
            </a:extLst>
          </p:cNvPr>
          <p:cNvSpPr/>
          <p:nvPr/>
        </p:nvSpPr>
        <p:spPr>
          <a:xfrm>
            <a:off x="7980754" y="3191745"/>
            <a:ext cx="3945036" cy="892468"/>
          </a:xfrm>
          <a:prstGeom prst="rect">
            <a:avLst/>
          </a:prstGeom>
        </p:spPr>
        <p:txBody>
          <a:bodyPr>
            <a:noAutofit/>
          </a:bodyPr>
          <a:lstStyle/>
          <a:p>
            <a:r>
              <a:rPr lang="en-US" sz="1400" b="1" dirty="0">
                <a:solidFill>
                  <a:schemeClr val="accent2"/>
                </a:solidFill>
                <a:latin typeface="Arial" panose="020B0604020202020204" pitchFamily="34" charset="0"/>
                <a:cs typeface="Arial" panose="020B0604020202020204" pitchFamily="34" charset="0"/>
              </a:rPr>
              <a:t>Data &amp; Analytics</a:t>
            </a:r>
          </a:p>
          <a:p>
            <a:r>
              <a:rPr lang="en-US" sz="1400" dirty="0">
                <a:latin typeface="Arial" panose="020B0604020202020204" pitchFamily="34" charset="0"/>
                <a:cs typeface="Arial" panose="020B0604020202020204" pitchFamily="34" charset="0"/>
              </a:rPr>
              <a:t>Assess, project, and measure revenue opportunity. </a:t>
            </a:r>
          </a:p>
        </p:txBody>
      </p:sp>
      <p:pic>
        <p:nvPicPr>
          <p:cNvPr id="14" name="Picture 13">
            <a:extLst>
              <a:ext uri="{FF2B5EF4-FFF2-40B4-BE49-F238E27FC236}">
                <a16:creationId xmlns:a16="http://schemas.microsoft.com/office/drawing/2014/main" id="{88B41285-1269-004A-9E75-D632547B59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5738116"/>
            <a:ext cx="1350282" cy="660138"/>
          </a:xfrm>
          <a:prstGeom prst="rect">
            <a:avLst/>
          </a:prstGeom>
        </p:spPr>
      </p:pic>
      <p:pic>
        <p:nvPicPr>
          <p:cNvPr id="1026" name="Picture 2" descr="MISALLOCATION">
            <a:extLst>
              <a:ext uri="{FF2B5EF4-FFF2-40B4-BE49-F238E27FC236}">
                <a16:creationId xmlns:a16="http://schemas.microsoft.com/office/drawing/2014/main" id="{869A2E7F-9637-4205-89E3-C388992BC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194" y="4342304"/>
            <a:ext cx="1147427" cy="11268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5CD8F9A-C484-4F5F-BCE1-0629A31408A0}"/>
              </a:ext>
            </a:extLst>
          </p:cNvPr>
          <p:cNvSpPr/>
          <p:nvPr/>
        </p:nvSpPr>
        <p:spPr>
          <a:xfrm>
            <a:off x="2319879" y="4349835"/>
            <a:ext cx="3741798" cy="1226832"/>
          </a:xfrm>
          <a:prstGeom prst="rect">
            <a:avLst/>
          </a:prstGeom>
        </p:spPr>
        <p:txBody>
          <a:bodyPr wrap="square">
            <a:noAutofit/>
          </a:bodyPr>
          <a:lstStyle/>
          <a:p>
            <a:r>
              <a:rPr lang="en-US" sz="1400" b="1" dirty="0">
                <a:solidFill>
                  <a:schemeClr val="accent2"/>
                </a:solidFill>
                <a:latin typeface="Arial" panose="020B0604020202020204" pitchFamily="34" charset="0"/>
                <a:cs typeface="Arial" panose="020B0604020202020204" pitchFamily="34" charset="0"/>
              </a:rPr>
              <a:t>Misallocation</a:t>
            </a:r>
          </a:p>
          <a:p>
            <a:r>
              <a:rPr lang="en-US" sz="1400" dirty="0">
                <a:latin typeface="Arial" panose="020B0604020202020204" pitchFamily="34" charset="0"/>
                <a:cs typeface="Arial" panose="020B0604020202020204" pitchFamily="34" charset="0"/>
              </a:rPr>
              <a:t>Identify funds that have been inadvertently remitted to other jurisdictions. </a:t>
            </a:r>
          </a:p>
        </p:txBody>
      </p:sp>
      <p:sp>
        <p:nvSpPr>
          <p:cNvPr id="6" name="Rectangle 5">
            <a:extLst>
              <a:ext uri="{FF2B5EF4-FFF2-40B4-BE49-F238E27FC236}">
                <a16:creationId xmlns:a16="http://schemas.microsoft.com/office/drawing/2014/main" id="{5F6A27BA-74D5-428B-A141-D93D131AE6F6}"/>
              </a:ext>
            </a:extLst>
          </p:cNvPr>
          <p:cNvSpPr/>
          <p:nvPr/>
        </p:nvSpPr>
        <p:spPr>
          <a:xfrm>
            <a:off x="802489" y="1033458"/>
            <a:ext cx="10696030" cy="1785104"/>
          </a:xfrm>
          <a:prstGeom prst="rect">
            <a:avLst/>
          </a:prstGeom>
        </p:spPr>
        <p:txBody>
          <a:bodyPr wrap="square">
            <a:spAutoFit/>
          </a:bodyPr>
          <a:lstStyle/>
          <a:p>
            <a:pPr marL="112712">
              <a:spcBef>
                <a:spcPts val="600"/>
              </a:spcBef>
              <a:spcAft>
                <a:spcPts val="600"/>
              </a:spcAft>
            </a:pPr>
            <a:r>
              <a:rPr lang="en-US" sz="2000" dirty="0"/>
              <a:t>Local governments are experiencing significant </a:t>
            </a:r>
            <a:r>
              <a:rPr lang="en-US" sz="2000" b="1" i="1" dirty="0"/>
              <a:t>long-term fiscal and operational pressures </a:t>
            </a:r>
            <a:r>
              <a:rPr lang="en-US" sz="2000" dirty="0"/>
              <a:t>driven by </a:t>
            </a:r>
            <a:r>
              <a:rPr lang="en-US" sz="2000" b="1" i="1" dirty="0"/>
              <a:t>aging populations</a:t>
            </a:r>
            <a:r>
              <a:rPr lang="en-US" sz="2000" dirty="0"/>
              <a:t>, ever-increasing demand for </a:t>
            </a:r>
            <a:r>
              <a:rPr lang="en-US" sz="2000" b="1" i="1" dirty="0"/>
              <a:t>enhanced public services</a:t>
            </a:r>
            <a:r>
              <a:rPr lang="en-US" sz="2000" dirty="0"/>
              <a:t>, </a:t>
            </a:r>
            <a:r>
              <a:rPr lang="en-US" sz="2000" b="1" i="1" dirty="0"/>
              <a:t>pension liabilities </a:t>
            </a:r>
            <a:r>
              <a:rPr lang="en-US" sz="2000" dirty="0"/>
              <a:t>and </a:t>
            </a:r>
            <a:r>
              <a:rPr lang="en-US" sz="2000" b="1" i="1" dirty="0"/>
              <a:t>antiquated IT systems</a:t>
            </a:r>
          </a:p>
          <a:p>
            <a:pPr marL="112712">
              <a:spcBef>
                <a:spcPts val="600"/>
              </a:spcBef>
              <a:spcAft>
                <a:spcPts val="600"/>
              </a:spcAft>
            </a:pPr>
            <a:r>
              <a:rPr lang="en-US" sz="2000" dirty="0"/>
              <a:t>These pressures are compounded by a lack of trained, in-house government employees dedicated to revenue collection</a:t>
            </a:r>
          </a:p>
        </p:txBody>
      </p:sp>
      <p:sp>
        <p:nvSpPr>
          <p:cNvPr id="16" name="Content Placeholder 2">
            <a:extLst>
              <a:ext uri="{FF2B5EF4-FFF2-40B4-BE49-F238E27FC236}">
                <a16:creationId xmlns:a16="http://schemas.microsoft.com/office/drawing/2014/main" id="{07DF711E-50DC-4C7F-A68F-F7F9AB89283D}"/>
              </a:ext>
            </a:extLst>
          </p:cNvPr>
          <p:cNvSpPr txBox="1">
            <a:spLocks/>
          </p:cNvSpPr>
          <p:nvPr/>
        </p:nvSpPr>
        <p:spPr>
          <a:xfrm>
            <a:off x="7980754" y="4390117"/>
            <a:ext cx="3652701" cy="124672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1800" b="1" dirty="0">
                <a:solidFill>
                  <a:schemeClr val="accent2"/>
                </a:solidFill>
              </a:rPr>
              <a:t>Tax &amp; License Administration</a:t>
            </a:r>
            <a:br>
              <a:rPr lang="en-US" sz="1800" b="1" dirty="0">
                <a:solidFill>
                  <a:schemeClr val="accent2"/>
                </a:solidFill>
              </a:rPr>
            </a:br>
            <a:r>
              <a:rPr lang="en-US" sz="1600" dirty="0"/>
              <a:t>Seamlessly integrate taxpayer data and payment processing into one system. Generate powerful custom reports on both local and statewide taxpayer trends.</a:t>
            </a:r>
            <a:endParaRPr lang="en-US" sz="1800" dirty="0"/>
          </a:p>
        </p:txBody>
      </p:sp>
      <p:pic>
        <p:nvPicPr>
          <p:cNvPr id="17" name="Picture 16">
            <a:extLst>
              <a:ext uri="{FF2B5EF4-FFF2-40B4-BE49-F238E27FC236}">
                <a16:creationId xmlns:a16="http://schemas.microsoft.com/office/drawing/2014/main" id="{37E08988-CD79-400C-A33E-165D2D4ED42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0827" y="4548267"/>
            <a:ext cx="885691" cy="944249"/>
          </a:xfrm>
          <a:prstGeom prst="rect">
            <a:avLst/>
          </a:prstGeom>
        </p:spPr>
      </p:pic>
    </p:spTree>
    <p:extLst>
      <p:ext uri="{BB962C8B-B14F-4D97-AF65-F5344CB8AC3E}">
        <p14:creationId xmlns:p14="http://schemas.microsoft.com/office/powerpoint/2010/main" val="1212973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Discovery &amp; Recovery</a:t>
            </a:r>
          </a:p>
        </p:txBody>
      </p:sp>
      <p:sp>
        <p:nvSpPr>
          <p:cNvPr id="4" name="Content Placeholder 3"/>
          <p:cNvSpPr>
            <a:spLocks noGrp="1"/>
          </p:cNvSpPr>
          <p:nvPr>
            <p:ph sz="half" idx="2"/>
          </p:nvPr>
        </p:nvSpPr>
        <p:spPr>
          <a:xfrm>
            <a:off x="3416663" y="2344226"/>
            <a:ext cx="8342811" cy="2975793"/>
          </a:xfrm>
        </p:spPr>
        <p:txBody>
          <a:bodyPr>
            <a:noAutofit/>
          </a:bodyPr>
          <a:lstStyle/>
          <a:p>
            <a:pPr>
              <a:lnSpc>
                <a:spcPct val="100000"/>
              </a:lnSpc>
            </a:pPr>
            <a:r>
              <a:rPr lang="en-US" sz="2000" dirty="0"/>
              <a:t>Identify businesses with an obligation in taxes, fees, fines, or licenses</a:t>
            </a:r>
          </a:p>
          <a:p>
            <a:pPr>
              <a:lnSpc>
                <a:spcPct val="100000"/>
              </a:lnSpc>
            </a:pPr>
            <a:r>
              <a:rPr lang="en-US" sz="2000" dirty="0"/>
              <a:t>Compare data to determine the obligation of businesses in emerging industries </a:t>
            </a:r>
          </a:p>
          <a:p>
            <a:pPr>
              <a:lnSpc>
                <a:spcPct val="100000"/>
              </a:lnSpc>
            </a:pPr>
            <a:r>
              <a:rPr lang="en-US" sz="2000" dirty="0"/>
              <a:t>Receive an updated database with reporting for accurate projection/collection</a:t>
            </a:r>
          </a:p>
          <a:p>
            <a:pPr>
              <a:lnSpc>
                <a:spcPct val="100000"/>
              </a:lnSpc>
            </a:pPr>
            <a:r>
              <a:rPr lang="en-US" sz="2000" dirty="0"/>
              <a:t>Automate recovery and remitting with business-friendly online payment portal</a:t>
            </a:r>
          </a:p>
          <a:p>
            <a:pPr>
              <a:lnSpc>
                <a:spcPct val="100000"/>
              </a:lnSpc>
            </a:pPr>
            <a:r>
              <a:rPr lang="en-US" sz="2400" b="1" i="1" dirty="0"/>
              <a:t>Contingency model </a:t>
            </a:r>
            <a:r>
              <a:rPr lang="en-US" sz="2000" dirty="0"/>
              <a:t>means a budget-neutral revenue solution</a:t>
            </a:r>
          </a:p>
          <a:p>
            <a:pPr>
              <a:lnSpc>
                <a:spcPct val="100000"/>
              </a:lnSpc>
            </a:pPr>
            <a:endParaRPr lang="en-US" sz="2000" dirty="0"/>
          </a:p>
        </p:txBody>
      </p:sp>
      <p:sp>
        <p:nvSpPr>
          <p:cNvPr id="5" name="Subtitle 4"/>
          <p:cNvSpPr>
            <a:spLocks noGrp="1"/>
          </p:cNvSpPr>
          <p:nvPr>
            <p:ph type="subTitle" idx="10"/>
          </p:nvPr>
        </p:nvSpPr>
        <p:spPr>
          <a:xfrm>
            <a:off x="864914" y="1355701"/>
            <a:ext cx="9144000" cy="567531"/>
          </a:xfrm>
        </p:spPr>
        <p:txBody>
          <a:bodyPr/>
          <a:lstStyle/>
          <a:p>
            <a:r>
              <a:rPr lang="en-US" dirty="0"/>
              <a:t>REVEAL AND CLAIM NEW/UNTAPPED REVENUE SOURCES</a:t>
            </a:r>
          </a:p>
          <a:p>
            <a:endParaRPr lang="en-US" dirty="0"/>
          </a:p>
        </p:txBody>
      </p:sp>
      <p:pic>
        <p:nvPicPr>
          <p:cNvPr id="7" name="Picture 6"/>
          <p:cNvPicPr>
            <a:picLocks noChangeAspect="1"/>
          </p:cNvPicPr>
          <p:nvPr/>
        </p:nvPicPr>
        <p:blipFill>
          <a:blip r:embed="rId3"/>
          <a:stretch>
            <a:fillRect/>
          </a:stretch>
        </p:blipFill>
        <p:spPr>
          <a:xfrm>
            <a:off x="1038533" y="2809314"/>
            <a:ext cx="1910793" cy="1659738"/>
          </a:xfrm>
          <a:prstGeom prst="rect">
            <a:avLst/>
          </a:prstGeom>
        </p:spPr>
      </p:pic>
      <p:sp>
        <p:nvSpPr>
          <p:cNvPr id="6" name="Text Placeholder 5">
            <a:extLst>
              <a:ext uri="{FF2B5EF4-FFF2-40B4-BE49-F238E27FC236}">
                <a16:creationId xmlns:a16="http://schemas.microsoft.com/office/drawing/2014/main" id="{D8D53941-1E97-E145-8038-F6D735C6751D}"/>
              </a:ext>
            </a:extLst>
          </p:cNvPr>
          <p:cNvSpPr>
            <a:spLocks noGrp="1"/>
          </p:cNvSpPr>
          <p:nvPr>
            <p:ph type="body" sz="half" idx="11"/>
          </p:nvPr>
        </p:nvSpPr>
        <p:spPr/>
        <p:txBody>
          <a:bodyPr/>
          <a:lstStyle/>
          <a:p>
            <a:endParaRPr lang="en-US"/>
          </a:p>
        </p:txBody>
      </p:sp>
      <p:pic>
        <p:nvPicPr>
          <p:cNvPr id="8" name="Picture 7">
            <a:extLst>
              <a:ext uri="{FF2B5EF4-FFF2-40B4-BE49-F238E27FC236}">
                <a16:creationId xmlns:a16="http://schemas.microsoft.com/office/drawing/2014/main" id="{2EB2AB55-7371-4874-811B-2F397D360398}"/>
              </a:ext>
            </a:extLst>
          </p:cNvPr>
          <p:cNvPicPr>
            <a:picLocks noChangeAspect="1"/>
          </p:cNvPicPr>
          <p:nvPr/>
        </p:nvPicPr>
        <p:blipFill>
          <a:blip r:embed="rId4"/>
          <a:stretch>
            <a:fillRect/>
          </a:stretch>
        </p:blipFill>
        <p:spPr>
          <a:xfrm>
            <a:off x="618874" y="6206101"/>
            <a:ext cx="4273968" cy="562764"/>
          </a:xfrm>
          <a:prstGeom prst="rect">
            <a:avLst/>
          </a:prstGeom>
        </p:spPr>
      </p:pic>
    </p:spTree>
    <p:extLst>
      <p:ext uri="{BB962C8B-B14F-4D97-AF65-F5344CB8AC3E}">
        <p14:creationId xmlns:p14="http://schemas.microsoft.com/office/powerpoint/2010/main" val="197066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Auditing</a:t>
            </a:r>
          </a:p>
        </p:txBody>
      </p:sp>
      <p:sp>
        <p:nvSpPr>
          <p:cNvPr id="4" name="Content Placeholder 3"/>
          <p:cNvSpPr>
            <a:spLocks noGrp="1"/>
          </p:cNvSpPr>
          <p:nvPr>
            <p:ph sz="half" idx="2"/>
          </p:nvPr>
        </p:nvSpPr>
        <p:spPr>
          <a:xfrm>
            <a:off x="3194613" y="2479078"/>
            <a:ext cx="8355957" cy="2845275"/>
          </a:xfrm>
        </p:spPr>
        <p:txBody>
          <a:bodyPr>
            <a:noAutofit/>
          </a:bodyPr>
          <a:lstStyle/>
          <a:p>
            <a:pPr>
              <a:lnSpc>
                <a:spcPct val="100000"/>
              </a:lnSpc>
            </a:pPr>
            <a:r>
              <a:rPr lang="en-US" sz="2000" dirty="0"/>
              <a:t>Determine where patterns of noncompliance (any source) exist</a:t>
            </a:r>
          </a:p>
          <a:p>
            <a:pPr lvl="1">
              <a:lnSpc>
                <a:spcPct val="100000"/>
              </a:lnSpc>
            </a:pPr>
            <a:r>
              <a:rPr lang="en-US" sz="2000" dirty="0"/>
              <a:t>Fraud</a:t>
            </a:r>
          </a:p>
          <a:p>
            <a:pPr lvl="1">
              <a:lnSpc>
                <a:spcPct val="100000"/>
              </a:lnSpc>
            </a:pPr>
            <a:r>
              <a:rPr lang="en-US" sz="2000" dirty="0"/>
              <a:t>Inaccuracies</a:t>
            </a:r>
          </a:p>
          <a:p>
            <a:pPr lvl="1">
              <a:lnSpc>
                <a:spcPct val="100000"/>
              </a:lnSpc>
            </a:pPr>
            <a:r>
              <a:rPr lang="en-US" sz="2000" dirty="0"/>
              <a:t>Inadvertent errors</a:t>
            </a:r>
          </a:p>
          <a:p>
            <a:pPr>
              <a:lnSpc>
                <a:spcPct val="100000"/>
              </a:lnSpc>
            </a:pPr>
            <a:r>
              <a:rPr lang="en-US" sz="2000" dirty="0"/>
              <a:t>Business audits performed by certified revenue examiners and CPAs</a:t>
            </a:r>
          </a:p>
          <a:p>
            <a:pPr>
              <a:lnSpc>
                <a:spcPct val="100000"/>
              </a:lnSpc>
            </a:pPr>
            <a:r>
              <a:rPr lang="en-US" sz="2000" dirty="0"/>
              <a:t>Recommendations for changes to ensure future compliance</a:t>
            </a:r>
          </a:p>
          <a:p>
            <a:pPr>
              <a:lnSpc>
                <a:spcPct val="100000"/>
              </a:lnSpc>
            </a:pPr>
            <a:r>
              <a:rPr lang="en-US" sz="2000" dirty="0"/>
              <a:t>Create a detailed plan to increase business owner confidence and compliance for years to come</a:t>
            </a:r>
          </a:p>
        </p:txBody>
      </p:sp>
      <p:sp>
        <p:nvSpPr>
          <p:cNvPr id="5" name="Subtitle 4"/>
          <p:cNvSpPr>
            <a:spLocks noGrp="1"/>
          </p:cNvSpPr>
          <p:nvPr>
            <p:ph type="subTitle" idx="10"/>
          </p:nvPr>
        </p:nvSpPr>
        <p:spPr>
          <a:xfrm>
            <a:off x="864914" y="1540670"/>
            <a:ext cx="8834671" cy="693244"/>
          </a:xfrm>
        </p:spPr>
        <p:txBody>
          <a:bodyPr>
            <a:normAutofit fontScale="77500" lnSpcReduction="20000"/>
          </a:bodyPr>
          <a:lstStyle/>
          <a:p>
            <a:pPr>
              <a:lnSpc>
                <a:spcPct val="120000"/>
              </a:lnSpc>
            </a:pPr>
            <a:r>
              <a:rPr lang="en-US" dirty="0"/>
              <a:t>A COMPREHENSIVE REVIEW OF YOUR LOCAL LANDSCAPE ADHERENCE TO REGULATORY GUIDELINES</a:t>
            </a:r>
          </a:p>
          <a:p>
            <a:pPr>
              <a:lnSpc>
                <a:spcPct val="120000"/>
              </a:lnSpc>
            </a:pPr>
            <a:endParaRPr lang="en-US" dirty="0"/>
          </a:p>
        </p:txBody>
      </p:sp>
      <p:sp>
        <p:nvSpPr>
          <p:cNvPr id="6" name="Text Placeholder 5"/>
          <p:cNvSpPr>
            <a:spLocks noGrp="1"/>
          </p:cNvSpPr>
          <p:nvPr>
            <p:ph type="body" sz="half" idx="11"/>
          </p:nvPr>
        </p:nvSpPr>
        <p:spPr/>
        <p:txBody>
          <a:bodyPr/>
          <a:lstStyle/>
          <a:p>
            <a:r>
              <a:rPr lang="en-US" dirty="0"/>
              <a:t>ACCOMPLISH MORE — WITH INSIGHTS &amp; ANALYTICS</a:t>
            </a:r>
          </a:p>
          <a:p>
            <a:endParaRPr lang="en-US" dirty="0"/>
          </a:p>
        </p:txBody>
      </p:sp>
      <p:pic>
        <p:nvPicPr>
          <p:cNvPr id="8" name="Picture 7"/>
          <p:cNvPicPr>
            <a:picLocks noChangeAspect="1"/>
          </p:cNvPicPr>
          <p:nvPr/>
        </p:nvPicPr>
        <p:blipFill>
          <a:blip r:embed="rId2"/>
          <a:stretch>
            <a:fillRect/>
          </a:stretch>
        </p:blipFill>
        <p:spPr>
          <a:xfrm>
            <a:off x="973471" y="2965166"/>
            <a:ext cx="1748225" cy="1873097"/>
          </a:xfrm>
          <a:prstGeom prst="rect">
            <a:avLst/>
          </a:prstGeom>
        </p:spPr>
      </p:pic>
    </p:spTree>
    <p:extLst>
      <p:ext uri="{BB962C8B-B14F-4D97-AF65-F5344CB8AC3E}">
        <p14:creationId xmlns:p14="http://schemas.microsoft.com/office/powerpoint/2010/main" val="155970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&amp; Analytics</a:t>
            </a:r>
          </a:p>
        </p:txBody>
      </p:sp>
      <p:sp>
        <p:nvSpPr>
          <p:cNvPr id="4" name="Content Placeholder 3"/>
          <p:cNvSpPr>
            <a:spLocks noGrp="1"/>
          </p:cNvSpPr>
          <p:nvPr>
            <p:ph sz="half" idx="2"/>
          </p:nvPr>
        </p:nvSpPr>
        <p:spPr>
          <a:xfrm>
            <a:off x="3194613" y="2479078"/>
            <a:ext cx="8355957" cy="2845275"/>
          </a:xfrm>
        </p:spPr>
        <p:txBody>
          <a:bodyPr>
            <a:noAutofit/>
          </a:bodyPr>
          <a:lstStyle/>
          <a:p>
            <a:r>
              <a:rPr lang="en-US" sz="2000" dirty="0"/>
              <a:t>See a breakdown of your tax composition, changes, and performance</a:t>
            </a:r>
          </a:p>
          <a:p>
            <a:r>
              <a:rPr lang="en-US" sz="2000" dirty="0"/>
              <a:t>Review statewide revenue trends to identify missed opportunities</a:t>
            </a:r>
          </a:p>
          <a:p>
            <a:r>
              <a:rPr lang="en-US" sz="2000" dirty="0"/>
              <a:t>Instantly generate graphical and easy to read reports that provide the latest real-time sales tax data</a:t>
            </a:r>
          </a:p>
          <a:p>
            <a:r>
              <a:rPr lang="en-US" sz="2000" dirty="0"/>
              <a:t>Receive updates on changes to regulatory and legislative policy</a:t>
            </a:r>
          </a:p>
          <a:p>
            <a:r>
              <a:rPr lang="en-US" sz="2000" dirty="0"/>
              <a:t>Set up business-friendly online portals to automate processing — simplifying the way you process taxes, licenses, and fees</a:t>
            </a:r>
          </a:p>
        </p:txBody>
      </p:sp>
      <p:sp>
        <p:nvSpPr>
          <p:cNvPr id="5" name="Subtitle 4"/>
          <p:cNvSpPr>
            <a:spLocks noGrp="1"/>
          </p:cNvSpPr>
          <p:nvPr>
            <p:ph type="subTitle" idx="10"/>
          </p:nvPr>
        </p:nvSpPr>
        <p:spPr>
          <a:xfrm>
            <a:off x="864914" y="1540670"/>
            <a:ext cx="10179138" cy="703766"/>
          </a:xfrm>
        </p:spPr>
        <p:txBody>
          <a:bodyPr>
            <a:normAutofit/>
          </a:bodyPr>
          <a:lstStyle/>
          <a:p>
            <a:r>
              <a:rPr lang="en-US" dirty="0"/>
              <a:t>ASSESS, PROJECT, AND MEASURE REVENUE OPPORTUNITY</a:t>
            </a:r>
          </a:p>
        </p:txBody>
      </p:sp>
      <p:sp>
        <p:nvSpPr>
          <p:cNvPr id="6" name="Text Placeholder 5"/>
          <p:cNvSpPr>
            <a:spLocks noGrp="1"/>
          </p:cNvSpPr>
          <p:nvPr>
            <p:ph type="body" sz="half" idx="11"/>
          </p:nvPr>
        </p:nvSpPr>
        <p:spPr/>
        <p:txBody>
          <a:bodyPr/>
          <a:lstStyle/>
          <a:p>
            <a:r>
              <a:rPr lang="en-US" dirty="0"/>
              <a:t>ACCOMPLISH MORE — WITH INSIGHTS &amp; ANALYTICS</a:t>
            </a:r>
          </a:p>
          <a:p>
            <a:endParaRPr lang="en-US" dirty="0"/>
          </a:p>
        </p:txBody>
      </p:sp>
      <p:pic>
        <p:nvPicPr>
          <p:cNvPr id="7" name="Picture 6"/>
          <p:cNvPicPr>
            <a:picLocks noChangeAspect="1"/>
          </p:cNvPicPr>
          <p:nvPr/>
        </p:nvPicPr>
        <p:blipFill>
          <a:blip r:embed="rId2"/>
          <a:stretch>
            <a:fillRect/>
          </a:stretch>
        </p:blipFill>
        <p:spPr>
          <a:xfrm>
            <a:off x="755578" y="3025457"/>
            <a:ext cx="2091056" cy="1483191"/>
          </a:xfrm>
          <a:prstGeom prst="rect">
            <a:avLst/>
          </a:prstGeom>
        </p:spPr>
      </p:pic>
    </p:spTree>
    <p:extLst>
      <p:ext uri="{BB962C8B-B14F-4D97-AF65-F5344CB8AC3E}">
        <p14:creationId xmlns:p14="http://schemas.microsoft.com/office/powerpoint/2010/main" val="308735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050"/>
            <a:ext cx="10515600" cy="1325563"/>
          </a:xfrm>
        </p:spPr>
        <p:txBody>
          <a:bodyPr>
            <a:normAutofit/>
          </a:bodyPr>
          <a:lstStyle/>
          <a:p>
            <a:r>
              <a:rPr lang="en-US" sz="4000" dirty="0"/>
              <a:t>Misallocation</a:t>
            </a:r>
          </a:p>
        </p:txBody>
      </p:sp>
      <p:sp>
        <p:nvSpPr>
          <p:cNvPr id="4" name="Content Placeholder 3"/>
          <p:cNvSpPr>
            <a:spLocks noGrp="1"/>
          </p:cNvSpPr>
          <p:nvPr>
            <p:ph sz="half" idx="2"/>
          </p:nvPr>
        </p:nvSpPr>
        <p:spPr>
          <a:xfrm>
            <a:off x="3704906" y="2444442"/>
            <a:ext cx="6690378" cy="2845275"/>
          </a:xfrm>
        </p:spPr>
        <p:txBody>
          <a:bodyPr>
            <a:noAutofit/>
          </a:bodyPr>
          <a:lstStyle/>
          <a:p>
            <a:pPr>
              <a:lnSpc>
                <a:spcPct val="100000"/>
              </a:lnSpc>
            </a:pPr>
            <a:r>
              <a:rPr lang="en-US" sz="2000" dirty="0"/>
              <a:t>Recapture the tax revenue your jurisdiction is owed</a:t>
            </a:r>
          </a:p>
          <a:p>
            <a:pPr>
              <a:lnSpc>
                <a:spcPct val="100000"/>
              </a:lnSpc>
            </a:pPr>
            <a:r>
              <a:rPr lang="en-US" sz="2000" dirty="0"/>
              <a:t>We identify, document, and correct issues where payments remitted without correct municipal registration</a:t>
            </a:r>
          </a:p>
          <a:p>
            <a:pPr>
              <a:lnSpc>
                <a:spcPct val="100000"/>
              </a:lnSpc>
            </a:pPr>
            <a:r>
              <a:rPr lang="en-US" sz="2000" dirty="0"/>
              <a:t>Tax experts review records and registrations to find patterns and anomalies, and identify trends based on business categories.</a:t>
            </a:r>
          </a:p>
          <a:p>
            <a:pPr>
              <a:lnSpc>
                <a:spcPct val="100000"/>
              </a:lnSpc>
            </a:pPr>
            <a:r>
              <a:rPr lang="en-US" sz="2000" dirty="0"/>
              <a:t>Work directly with the state to ensure revenue is re-allocated correctly</a:t>
            </a:r>
          </a:p>
        </p:txBody>
      </p:sp>
      <p:sp>
        <p:nvSpPr>
          <p:cNvPr id="5" name="Subtitle 4"/>
          <p:cNvSpPr>
            <a:spLocks noGrp="1"/>
          </p:cNvSpPr>
          <p:nvPr>
            <p:ph type="subTitle" idx="10"/>
          </p:nvPr>
        </p:nvSpPr>
        <p:spPr>
          <a:xfrm>
            <a:off x="838200" y="1042061"/>
            <a:ext cx="8834671" cy="869549"/>
          </a:xfrm>
        </p:spPr>
        <p:txBody>
          <a:bodyPr>
            <a:normAutofit/>
          </a:bodyPr>
          <a:lstStyle/>
          <a:p>
            <a:r>
              <a:rPr lang="en-US" dirty="0"/>
              <a:t>IDENTIFY FUNDS THAT HAVE BEEN INADVERTENTLY REMITTED TO OTHER JURISDICTIONS</a:t>
            </a:r>
          </a:p>
        </p:txBody>
      </p:sp>
      <p:pic>
        <p:nvPicPr>
          <p:cNvPr id="8" name="Picture 7"/>
          <p:cNvPicPr>
            <a:picLocks noChangeAspect="1"/>
          </p:cNvPicPr>
          <p:nvPr/>
        </p:nvPicPr>
        <p:blipFill>
          <a:blip r:embed="rId3"/>
          <a:stretch>
            <a:fillRect/>
          </a:stretch>
        </p:blipFill>
        <p:spPr>
          <a:xfrm>
            <a:off x="1257552" y="2787980"/>
            <a:ext cx="1560723" cy="1672202"/>
          </a:xfrm>
          <a:prstGeom prst="rect">
            <a:avLst/>
          </a:prstGeom>
        </p:spPr>
      </p:pic>
      <p:sp>
        <p:nvSpPr>
          <p:cNvPr id="6" name="Text Placeholder 5">
            <a:extLst>
              <a:ext uri="{FF2B5EF4-FFF2-40B4-BE49-F238E27FC236}">
                <a16:creationId xmlns:a16="http://schemas.microsoft.com/office/drawing/2014/main" id="{77722289-F3F0-3C4B-A36F-FF3BF2030A7B}"/>
              </a:ext>
            </a:extLst>
          </p:cNvPr>
          <p:cNvSpPr>
            <a:spLocks noGrp="1"/>
          </p:cNvSpPr>
          <p:nvPr>
            <p:ph type="body" sz="half" idx="11"/>
          </p:nvPr>
        </p:nvSpPr>
        <p:spPr/>
        <p:txBody>
          <a:bodyPr/>
          <a:lstStyle/>
          <a:p>
            <a:endParaRPr lang="en-US"/>
          </a:p>
        </p:txBody>
      </p:sp>
      <p:pic>
        <p:nvPicPr>
          <p:cNvPr id="7" name="Picture 6">
            <a:extLst>
              <a:ext uri="{FF2B5EF4-FFF2-40B4-BE49-F238E27FC236}">
                <a16:creationId xmlns:a16="http://schemas.microsoft.com/office/drawing/2014/main" id="{ED48C4D2-190B-4BE5-95D7-A7CA67283132}"/>
              </a:ext>
            </a:extLst>
          </p:cNvPr>
          <p:cNvPicPr>
            <a:picLocks noChangeAspect="1"/>
          </p:cNvPicPr>
          <p:nvPr/>
        </p:nvPicPr>
        <p:blipFill>
          <a:blip r:embed="rId4"/>
          <a:stretch>
            <a:fillRect/>
          </a:stretch>
        </p:blipFill>
        <p:spPr>
          <a:xfrm>
            <a:off x="618874" y="6206101"/>
            <a:ext cx="4273968" cy="562764"/>
          </a:xfrm>
          <a:prstGeom prst="rect">
            <a:avLst/>
          </a:prstGeom>
        </p:spPr>
      </p:pic>
    </p:spTree>
    <p:extLst>
      <p:ext uri="{BB962C8B-B14F-4D97-AF65-F5344CB8AC3E}">
        <p14:creationId xmlns:p14="http://schemas.microsoft.com/office/powerpoint/2010/main" val="3598617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8" y="4387"/>
            <a:ext cx="11091203" cy="1325563"/>
          </a:xfrm>
        </p:spPr>
        <p:txBody>
          <a:bodyPr>
            <a:normAutofit/>
          </a:bodyPr>
          <a:lstStyle/>
          <a:p>
            <a:r>
              <a:rPr lang="en-US" sz="4000" dirty="0"/>
              <a:t>Tax &amp; License Administration</a:t>
            </a:r>
          </a:p>
        </p:txBody>
      </p:sp>
      <p:sp>
        <p:nvSpPr>
          <p:cNvPr id="4" name="Content Placeholder 3"/>
          <p:cNvSpPr>
            <a:spLocks noGrp="1"/>
          </p:cNvSpPr>
          <p:nvPr>
            <p:ph sz="half" idx="2"/>
          </p:nvPr>
        </p:nvSpPr>
        <p:spPr>
          <a:xfrm>
            <a:off x="2942626" y="1594031"/>
            <a:ext cx="8355957" cy="1663904"/>
          </a:xfrm>
        </p:spPr>
        <p:txBody>
          <a:bodyPr>
            <a:noAutofit/>
          </a:bodyPr>
          <a:lstStyle/>
          <a:p>
            <a:pPr>
              <a:lnSpc>
                <a:spcPct val="100000"/>
              </a:lnSpc>
            </a:pPr>
            <a:r>
              <a:rPr lang="en-US" sz="1800" dirty="0"/>
              <a:t>Expand or fill administrative needs quickly and easily with our trusted experts</a:t>
            </a:r>
          </a:p>
          <a:p>
            <a:pPr>
              <a:lnSpc>
                <a:spcPct val="100000"/>
              </a:lnSpc>
            </a:pPr>
            <a:r>
              <a:rPr lang="en-US" sz="1800" dirty="0"/>
              <a:t>Get support with data entry, billing, application/claims processing, funds distribution, compliance, and taxpayer support services</a:t>
            </a:r>
          </a:p>
          <a:p>
            <a:pPr>
              <a:lnSpc>
                <a:spcPct val="100000"/>
              </a:lnSpc>
            </a:pPr>
            <a:r>
              <a:rPr lang="en-US" sz="1800" dirty="0"/>
              <a:t>Set up business-friendly online portals to automate processing — simplifying the way you process taxes, licenses, and fees</a:t>
            </a:r>
          </a:p>
          <a:p>
            <a:pPr>
              <a:lnSpc>
                <a:spcPct val="100000"/>
              </a:lnSpc>
            </a:pPr>
            <a:r>
              <a:rPr lang="en-US" sz="1800" dirty="0"/>
              <a:t>Benefit from our experience administering a wide range of taxes:</a:t>
            </a:r>
          </a:p>
          <a:p>
            <a:pPr>
              <a:lnSpc>
                <a:spcPct val="100000"/>
              </a:lnSpc>
            </a:pPr>
            <a:endParaRPr lang="en-US" sz="1800" dirty="0"/>
          </a:p>
        </p:txBody>
      </p:sp>
      <p:sp>
        <p:nvSpPr>
          <p:cNvPr id="5" name="Subtitle 4"/>
          <p:cNvSpPr>
            <a:spLocks noGrp="1"/>
          </p:cNvSpPr>
          <p:nvPr>
            <p:ph type="subTitle" idx="10"/>
          </p:nvPr>
        </p:nvSpPr>
        <p:spPr>
          <a:xfrm>
            <a:off x="782293" y="992021"/>
            <a:ext cx="10296422" cy="703766"/>
          </a:xfrm>
        </p:spPr>
        <p:txBody>
          <a:bodyPr>
            <a:normAutofit/>
          </a:bodyPr>
          <a:lstStyle/>
          <a:p>
            <a:r>
              <a:rPr lang="en-US" dirty="0"/>
              <a:t>STREAMLINE TASKS WITH SCALABLE HUMAN RESOURCE SUPPORT</a:t>
            </a:r>
          </a:p>
        </p:txBody>
      </p:sp>
      <p:pic>
        <p:nvPicPr>
          <p:cNvPr id="7" name="Picture 6">
            <a:extLst>
              <a:ext uri="{FF2B5EF4-FFF2-40B4-BE49-F238E27FC236}">
                <a16:creationId xmlns:a16="http://schemas.microsoft.com/office/drawing/2014/main" id="{8ACA6883-E91C-1640-A927-8196C57CC654}"/>
              </a:ext>
            </a:extLst>
          </p:cNvPr>
          <p:cNvPicPr>
            <a:picLocks noChangeAspect="1"/>
          </p:cNvPicPr>
          <p:nvPr/>
        </p:nvPicPr>
        <p:blipFill>
          <a:blip r:embed="rId3"/>
          <a:stretch>
            <a:fillRect/>
          </a:stretch>
        </p:blipFill>
        <p:spPr>
          <a:xfrm>
            <a:off x="618874" y="2751641"/>
            <a:ext cx="1840411" cy="1962091"/>
          </a:xfrm>
          <a:prstGeom prst="rect">
            <a:avLst/>
          </a:prstGeom>
        </p:spPr>
      </p:pic>
      <p:sp>
        <p:nvSpPr>
          <p:cNvPr id="3" name="TextBox 2"/>
          <p:cNvSpPr txBox="1"/>
          <p:nvPr/>
        </p:nvSpPr>
        <p:spPr>
          <a:xfrm>
            <a:off x="2937130" y="3993309"/>
            <a:ext cx="8197491" cy="2308324"/>
          </a:xfrm>
          <a:prstGeom prst="rect">
            <a:avLst/>
          </a:prstGeom>
          <a:noFill/>
        </p:spPr>
        <p:txBody>
          <a:bodyPr wrap="square" numCol="2" rtlCol="0">
            <a:spAutoFit/>
          </a:bodyPr>
          <a:lstStyle/>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Sales/use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Insurance premium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Alcohol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Gasoline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Hotel, motel, and lodging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Rental and lease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Business licenses</a:t>
            </a:r>
          </a:p>
          <a:p>
            <a:pPr marL="800100" lvl="1" indent="-342900">
              <a:buFont typeface="Arial" panose="020B0604020202020204" pitchFamily="34" charset="0"/>
              <a:buChar char="•"/>
            </a:pPr>
            <a:endParaRPr lang="en-US" dirty="0">
              <a:solidFill>
                <a:schemeClr val="bg2">
                  <a:lumMod val="25000"/>
                </a:schemeClr>
              </a:solidFill>
              <a:latin typeface="Arial" charset="0"/>
              <a:ea typeface="Arial" charset="0"/>
              <a:cs typeface="Arial" charset="0"/>
            </a:endParaRP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Franchise fees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Tobacco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Severance taxes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Taxes on new and emerging industries</a:t>
            </a:r>
          </a:p>
          <a:p>
            <a:pPr marL="800100" lvl="1" indent="-342900">
              <a:buFont typeface="Arial" panose="020B0604020202020204" pitchFamily="34" charset="0"/>
              <a:buChar char="•"/>
            </a:pPr>
            <a:r>
              <a:rPr lang="en-US" dirty="0">
                <a:solidFill>
                  <a:schemeClr val="bg2">
                    <a:lumMod val="25000"/>
                  </a:schemeClr>
                </a:solidFill>
                <a:latin typeface="Arial" charset="0"/>
                <a:ea typeface="Arial" charset="0"/>
                <a:cs typeface="Arial" charset="0"/>
              </a:rPr>
              <a:t>Other areas unique to your jurisdiction</a:t>
            </a:r>
          </a:p>
          <a:p>
            <a:endParaRPr lang="en-US" dirty="0">
              <a:latin typeface="Arial" charset="0"/>
              <a:ea typeface="Arial" charset="0"/>
              <a:cs typeface="Arial" charset="0"/>
            </a:endParaRPr>
          </a:p>
        </p:txBody>
      </p:sp>
      <p:sp>
        <p:nvSpPr>
          <p:cNvPr id="8" name="Text Placeholder 7">
            <a:extLst>
              <a:ext uri="{FF2B5EF4-FFF2-40B4-BE49-F238E27FC236}">
                <a16:creationId xmlns:a16="http://schemas.microsoft.com/office/drawing/2014/main" id="{12A7BA27-36C9-C540-A952-E5A09A74E5FB}"/>
              </a:ext>
            </a:extLst>
          </p:cNvPr>
          <p:cNvSpPr>
            <a:spLocks noGrp="1"/>
          </p:cNvSpPr>
          <p:nvPr>
            <p:ph type="body" sz="half" idx="11"/>
          </p:nvPr>
        </p:nvSpPr>
        <p:spPr/>
        <p:txBody>
          <a:bodyPr/>
          <a:lstStyle/>
          <a:p>
            <a:endParaRPr lang="en-US" dirty="0"/>
          </a:p>
        </p:txBody>
      </p:sp>
      <p:pic>
        <p:nvPicPr>
          <p:cNvPr id="9" name="Picture 8">
            <a:extLst>
              <a:ext uri="{FF2B5EF4-FFF2-40B4-BE49-F238E27FC236}">
                <a16:creationId xmlns:a16="http://schemas.microsoft.com/office/drawing/2014/main" id="{FF611AB9-4440-4605-A831-C7E47C24A2E0}"/>
              </a:ext>
            </a:extLst>
          </p:cNvPr>
          <p:cNvPicPr>
            <a:picLocks noChangeAspect="1"/>
          </p:cNvPicPr>
          <p:nvPr/>
        </p:nvPicPr>
        <p:blipFill>
          <a:blip r:embed="rId4"/>
          <a:stretch>
            <a:fillRect/>
          </a:stretch>
        </p:blipFill>
        <p:spPr>
          <a:xfrm>
            <a:off x="618874" y="6206101"/>
            <a:ext cx="4273968" cy="562764"/>
          </a:xfrm>
          <a:prstGeom prst="rect">
            <a:avLst/>
          </a:prstGeom>
        </p:spPr>
      </p:pic>
    </p:spTree>
    <p:extLst>
      <p:ext uri="{BB962C8B-B14F-4D97-AF65-F5344CB8AC3E}">
        <p14:creationId xmlns:p14="http://schemas.microsoft.com/office/powerpoint/2010/main" val="184671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9202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cover today.</a:t>
            </a:r>
          </a:p>
        </p:txBody>
      </p:sp>
      <p:sp>
        <p:nvSpPr>
          <p:cNvPr id="3" name="Content Placeholder 2"/>
          <p:cNvSpPr>
            <a:spLocks noGrp="1"/>
          </p:cNvSpPr>
          <p:nvPr>
            <p:ph idx="1"/>
          </p:nvPr>
        </p:nvSpPr>
        <p:spPr/>
        <p:txBody>
          <a:bodyPr/>
          <a:lstStyle/>
          <a:p>
            <a:r>
              <a:rPr lang="en-US" dirty="0">
                <a:solidFill>
                  <a:schemeClr val="bg2">
                    <a:lumMod val="25000"/>
                  </a:schemeClr>
                </a:solidFill>
              </a:rPr>
              <a:t>An Introduction to </a:t>
            </a:r>
            <a:r>
              <a:rPr lang="en-US" dirty="0" err="1">
                <a:solidFill>
                  <a:schemeClr val="bg2">
                    <a:lumMod val="25000"/>
                  </a:schemeClr>
                </a:solidFill>
              </a:rPr>
              <a:t>Avenu</a:t>
            </a:r>
            <a:r>
              <a:rPr lang="en-US" dirty="0">
                <a:solidFill>
                  <a:schemeClr val="bg2">
                    <a:lumMod val="25000"/>
                  </a:schemeClr>
                </a:solidFill>
              </a:rPr>
              <a:t> Insights &amp; Analytics</a:t>
            </a:r>
          </a:p>
          <a:p>
            <a:r>
              <a:rPr lang="en-US" dirty="0">
                <a:solidFill>
                  <a:schemeClr val="bg2">
                    <a:lumMod val="25000"/>
                  </a:schemeClr>
                </a:solidFill>
              </a:rPr>
              <a:t>The People, Governments, and Communities We Serve</a:t>
            </a:r>
          </a:p>
          <a:p>
            <a:r>
              <a:rPr lang="en-US" dirty="0">
                <a:solidFill>
                  <a:schemeClr val="bg2">
                    <a:lumMod val="25000"/>
                  </a:schemeClr>
                </a:solidFill>
              </a:rPr>
              <a:t>Our Solutions: Services and Technology for the Future</a:t>
            </a:r>
          </a:p>
          <a:p>
            <a:r>
              <a:rPr lang="en-US" dirty="0">
                <a:solidFill>
                  <a:schemeClr val="bg2">
                    <a:lumMod val="25000"/>
                  </a:schemeClr>
                </a:solidFill>
              </a:rPr>
              <a:t>How We’ve Helped Other Communities Grow</a:t>
            </a:r>
          </a:p>
          <a:p>
            <a:endParaRPr lang="en-US" dirty="0"/>
          </a:p>
        </p:txBody>
      </p:sp>
      <p:sp>
        <p:nvSpPr>
          <p:cNvPr id="5" name="Text Placeholder 4"/>
          <p:cNvSpPr>
            <a:spLocks noGrp="1"/>
          </p:cNvSpPr>
          <p:nvPr>
            <p:ph type="body" sz="half" idx="11"/>
          </p:nvPr>
        </p:nvSpPr>
        <p:spPr/>
        <p:txBody>
          <a:bodyPr/>
          <a:lstStyle/>
          <a:p>
            <a:r>
              <a:rPr lang="en-US" dirty="0"/>
              <a:t>ACCOMPLISH MORE — WITH INSIGHTS &amp; ANALYTICS</a:t>
            </a:r>
          </a:p>
        </p:txBody>
      </p:sp>
    </p:spTree>
    <p:extLst>
      <p:ext uri="{BB962C8B-B14F-4D97-AF65-F5344CB8AC3E}">
        <p14:creationId xmlns:p14="http://schemas.microsoft.com/office/powerpoint/2010/main" val="74362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8194"/>
            <a:ext cx="10515600" cy="1325563"/>
          </a:xfrm>
        </p:spPr>
        <p:txBody>
          <a:bodyPr>
            <a:normAutofit fontScale="90000"/>
          </a:bodyPr>
          <a:lstStyle/>
          <a:p>
            <a:r>
              <a:rPr lang="en-US" dirty="0"/>
              <a:t>Last year, we found more than $1.3 billion in revenue for local governments.</a:t>
            </a:r>
          </a:p>
        </p:txBody>
      </p:sp>
      <p:sp>
        <p:nvSpPr>
          <p:cNvPr id="3" name="Content Placeholder 2"/>
          <p:cNvSpPr>
            <a:spLocks noGrp="1"/>
          </p:cNvSpPr>
          <p:nvPr>
            <p:ph idx="1"/>
          </p:nvPr>
        </p:nvSpPr>
        <p:spPr>
          <a:xfrm>
            <a:off x="838200" y="2368550"/>
            <a:ext cx="9197051" cy="3453516"/>
          </a:xfrm>
        </p:spPr>
        <p:txBody>
          <a:bodyPr>
            <a:normAutofit/>
          </a:bodyPr>
          <a:lstStyle/>
          <a:p>
            <a:pPr marL="0" indent="0">
              <a:buNone/>
            </a:pPr>
            <a:r>
              <a:rPr lang="en-US" sz="2400" dirty="0" err="1"/>
              <a:t>Avenu</a:t>
            </a:r>
            <a:r>
              <a:rPr lang="en-US" sz="2400" dirty="0"/>
              <a:t> Insights &amp; Analytics discovers, recovers, and analyzes revenue for local governments.</a:t>
            </a:r>
          </a:p>
          <a:p>
            <a:pPr marL="0" indent="0">
              <a:buNone/>
            </a:pPr>
            <a:r>
              <a:rPr lang="en-US" sz="2400" dirty="0"/>
              <a:t>We work closely with elected officials, finance and budget officials, and other government decision-makers to capitalize on unrealized revenue — spurring growth for their communities.</a:t>
            </a:r>
          </a:p>
        </p:txBody>
      </p:sp>
      <p:sp>
        <p:nvSpPr>
          <p:cNvPr id="5" name="Text Placeholder 4"/>
          <p:cNvSpPr>
            <a:spLocks noGrp="1"/>
          </p:cNvSpPr>
          <p:nvPr>
            <p:ph type="body" sz="half" idx="11"/>
          </p:nvPr>
        </p:nvSpPr>
        <p:spPr/>
        <p:txBody>
          <a:bodyPr/>
          <a:lstStyle/>
          <a:p>
            <a:r>
              <a:rPr lang="en-US" dirty="0"/>
              <a:t>ACCOMPLISH MORE — WITH INSIGHTS &amp; ANALYTICS</a:t>
            </a:r>
          </a:p>
        </p:txBody>
      </p:sp>
    </p:spTree>
    <p:extLst>
      <p:ext uri="{BB962C8B-B14F-4D97-AF65-F5344CB8AC3E}">
        <p14:creationId xmlns:p14="http://schemas.microsoft.com/office/powerpoint/2010/main" val="168677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416AF0F6-8C1D-814B-9A94-C0902E077D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64" r="-1"/>
          <a:stretch/>
        </p:blipFill>
        <p:spPr>
          <a:xfrm>
            <a:off x="7046976" y="0"/>
            <a:ext cx="5145023" cy="6858000"/>
          </a:xfrm>
          <a:prstGeom prst="rect">
            <a:avLst/>
          </a:prstGeom>
        </p:spPr>
      </p:pic>
      <p:sp>
        <p:nvSpPr>
          <p:cNvPr id="2" name="Title 1">
            <a:extLst>
              <a:ext uri="{FF2B5EF4-FFF2-40B4-BE49-F238E27FC236}">
                <a16:creationId xmlns:a16="http://schemas.microsoft.com/office/drawing/2014/main" id="{B4812629-4448-0441-87E1-12ADEBC444E3}"/>
              </a:ext>
            </a:extLst>
          </p:cNvPr>
          <p:cNvSpPr>
            <a:spLocks noGrp="1"/>
          </p:cNvSpPr>
          <p:nvPr>
            <p:ph type="title"/>
          </p:nvPr>
        </p:nvSpPr>
        <p:spPr>
          <a:xfrm>
            <a:off x="1023564" y="-58476"/>
            <a:ext cx="4414344" cy="1385298"/>
          </a:xfrm>
        </p:spPr>
        <p:txBody>
          <a:bodyPr>
            <a:noAutofit/>
          </a:bodyPr>
          <a:lstStyle/>
          <a:p>
            <a:pPr>
              <a:lnSpc>
                <a:spcPct val="100000"/>
              </a:lnSpc>
            </a:pPr>
            <a:r>
              <a:rPr lang="en-US" sz="2800" dirty="0"/>
              <a:t>Avenu serves your entire community</a:t>
            </a:r>
          </a:p>
        </p:txBody>
      </p:sp>
      <p:sp>
        <p:nvSpPr>
          <p:cNvPr id="8" name="Rectangle: Rounded Corners 7">
            <a:extLst>
              <a:ext uri="{FF2B5EF4-FFF2-40B4-BE49-F238E27FC236}">
                <a16:creationId xmlns:a16="http://schemas.microsoft.com/office/drawing/2014/main" id="{D365D219-5F18-4129-9412-45DDCF9ECAA2}"/>
              </a:ext>
            </a:extLst>
          </p:cNvPr>
          <p:cNvSpPr/>
          <p:nvPr/>
        </p:nvSpPr>
        <p:spPr>
          <a:xfrm>
            <a:off x="412272" y="5244774"/>
            <a:ext cx="6317711" cy="1340128"/>
          </a:xfrm>
          <a:prstGeom prst="roundRect">
            <a:avLst/>
          </a:prstGeom>
          <a:solidFill>
            <a:srgbClr val="1C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6A703582-7568-40A9-819A-2A999965C0BA}"/>
              </a:ext>
            </a:extLst>
          </p:cNvPr>
          <p:cNvSpPr txBox="1">
            <a:spLocks/>
          </p:cNvSpPr>
          <p:nvPr/>
        </p:nvSpPr>
        <p:spPr>
          <a:xfrm>
            <a:off x="246568" y="1333251"/>
            <a:ext cx="6483416" cy="385360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173038">
              <a:spcBef>
                <a:spcPts val="600"/>
              </a:spcBef>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More than 40 years serving state &amp; local governments across the country</a:t>
            </a:r>
          </a:p>
          <a:p>
            <a:pPr marL="285750" indent="-173038">
              <a:spcBef>
                <a:spcPts val="600"/>
              </a:spcBef>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More than 3,000 state and local customers nationally</a:t>
            </a:r>
          </a:p>
          <a:p>
            <a:pPr marL="285750" indent="-173038">
              <a:spcBef>
                <a:spcPts val="600"/>
              </a:spcBef>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850 + employees across the U.S.</a:t>
            </a:r>
          </a:p>
          <a:p>
            <a:pPr marL="285750" indent="-173038">
              <a:spcBef>
                <a:spcPts val="600"/>
              </a:spcBef>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Based in Herndon, VA, Avenu maintains offices in California, Texas, New Jersey, Georgia, Alabama, Louisiana, Tennessee, Massachusetts, New York, Minnesota, Toronto, Halifax</a:t>
            </a:r>
          </a:p>
          <a:p>
            <a:pPr marL="285750" indent="-173038">
              <a:spcBef>
                <a:spcPts val="600"/>
              </a:spcBef>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Avenu is a leading provider of integrated revenue enhancement, managed services and administration solutions to local governments across the United States</a:t>
            </a:r>
          </a:p>
          <a:p>
            <a:pPr marL="285750" indent="-173038">
              <a:spcBef>
                <a:spcPts val="60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316C636-37A1-490B-9228-FCEFDE2DE048}"/>
              </a:ext>
            </a:extLst>
          </p:cNvPr>
          <p:cNvSpPr txBox="1"/>
          <p:nvPr/>
        </p:nvSpPr>
        <p:spPr>
          <a:xfrm>
            <a:off x="342766" y="5314673"/>
            <a:ext cx="6228722" cy="1200329"/>
          </a:xfrm>
          <a:prstGeom prst="rect">
            <a:avLst/>
          </a:prstGeom>
          <a:noFill/>
        </p:spPr>
        <p:txBody>
          <a:bodyPr wrap="square" rtlCol="0">
            <a:spAutoFit/>
          </a:bodyPr>
          <a:lstStyle/>
          <a:p>
            <a:pPr marL="112712" indent="0" algn="ctr">
              <a:spcBef>
                <a:spcPts val="600"/>
              </a:spcBef>
              <a:spcAft>
                <a:spcPts val="600"/>
              </a:spcAft>
              <a:buFont typeface="Arial"/>
              <a:buNone/>
            </a:pPr>
            <a:r>
              <a:rPr lang="en-US" dirty="0">
                <a:solidFill>
                  <a:schemeClr val="bg1"/>
                </a:solidFill>
                <a:latin typeface="Arial" panose="020B0604020202020204" pitchFamily="34" charset="0"/>
                <a:cs typeface="Arial" panose="020B0604020202020204" pitchFamily="34" charset="0"/>
              </a:rPr>
              <a:t>Local governments are experiencing significant long-term fiscal and operational pressures driven by aging populations, ever-increasing demand for public services, pension liabilities and antiquated IT systems</a:t>
            </a:r>
          </a:p>
        </p:txBody>
      </p:sp>
    </p:spTree>
    <p:extLst>
      <p:ext uri="{BB962C8B-B14F-4D97-AF65-F5344CB8AC3E}">
        <p14:creationId xmlns:p14="http://schemas.microsoft.com/office/powerpoint/2010/main" val="126893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54D04-328A-FF49-98C8-5CA75C25F157}"/>
              </a:ext>
            </a:extLst>
          </p:cNvPr>
          <p:cNvSpPr/>
          <p:nvPr/>
        </p:nvSpPr>
        <p:spPr>
          <a:xfrm>
            <a:off x="1" y="6275161"/>
            <a:ext cx="6807199" cy="582839"/>
          </a:xfrm>
          <a:prstGeom prst="rect">
            <a:avLst/>
          </a:prstGeom>
          <a:solidFill>
            <a:srgbClr val="1C355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12629-4448-0441-87E1-12ADEBC444E3}"/>
              </a:ext>
            </a:extLst>
          </p:cNvPr>
          <p:cNvSpPr>
            <a:spLocks noGrp="1"/>
          </p:cNvSpPr>
          <p:nvPr>
            <p:ph type="title"/>
          </p:nvPr>
        </p:nvSpPr>
        <p:spPr>
          <a:xfrm>
            <a:off x="344715" y="582839"/>
            <a:ext cx="10515600" cy="1325563"/>
          </a:xfrm>
        </p:spPr>
        <p:txBody>
          <a:bodyPr/>
          <a:lstStyle/>
          <a:p>
            <a:r>
              <a:rPr lang="en-US" dirty="0"/>
              <a:t>National</a:t>
            </a:r>
            <a:br>
              <a:rPr lang="en-US" dirty="0"/>
            </a:br>
            <a:r>
              <a:rPr lang="en-US" dirty="0"/>
              <a:t>Footprint</a:t>
            </a:r>
          </a:p>
        </p:txBody>
      </p:sp>
      <p:pic>
        <p:nvPicPr>
          <p:cNvPr id="4" name="Picture 3" descr="A close up of a map&#10;&#10;Description automatically generated">
            <a:extLst>
              <a:ext uri="{FF2B5EF4-FFF2-40B4-BE49-F238E27FC236}">
                <a16:creationId xmlns:a16="http://schemas.microsoft.com/office/drawing/2014/main" id="{F07794D0-B89C-8B44-85B5-4FF4B6A59F6B}"/>
              </a:ext>
            </a:extLst>
          </p:cNvPr>
          <p:cNvPicPr>
            <a:picLocks noChangeAspect="1"/>
          </p:cNvPicPr>
          <p:nvPr/>
        </p:nvPicPr>
        <p:blipFill>
          <a:blip r:embed="rId3"/>
          <a:stretch>
            <a:fillRect/>
          </a:stretch>
        </p:blipFill>
        <p:spPr>
          <a:xfrm>
            <a:off x="3642132" y="0"/>
            <a:ext cx="8549868" cy="5971984"/>
          </a:xfrm>
          <a:prstGeom prst="rect">
            <a:avLst/>
          </a:prstGeom>
        </p:spPr>
      </p:pic>
      <p:sp>
        <p:nvSpPr>
          <p:cNvPr id="8" name="TextBox 7">
            <a:extLst>
              <a:ext uri="{FF2B5EF4-FFF2-40B4-BE49-F238E27FC236}">
                <a16:creationId xmlns:a16="http://schemas.microsoft.com/office/drawing/2014/main" id="{3098823B-CE3A-734B-8907-2D1F5255C57F}"/>
              </a:ext>
            </a:extLst>
          </p:cNvPr>
          <p:cNvSpPr txBox="1"/>
          <p:nvPr/>
        </p:nvSpPr>
        <p:spPr>
          <a:xfrm>
            <a:off x="464457" y="2365829"/>
            <a:ext cx="2772229" cy="646331"/>
          </a:xfrm>
          <a:prstGeom prst="rect">
            <a:avLst/>
          </a:prstGeom>
          <a:noFill/>
        </p:spPr>
        <p:txBody>
          <a:bodyPr wrap="square" rtlCol="0">
            <a:spAutoFit/>
          </a:bodyPr>
          <a:lstStyle/>
          <a:p>
            <a:r>
              <a:rPr lang="en-US" sz="3600" b="1" dirty="0">
                <a:solidFill>
                  <a:srgbClr val="C00000"/>
                </a:solidFill>
                <a:latin typeface="Georgia" charset="0"/>
              </a:rPr>
              <a:t>50+</a:t>
            </a:r>
            <a:endParaRPr lang="en-US" sz="1400" dirty="0">
              <a:solidFill>
                <a:srgbClr val="C00000"/>
              </a:solidFill>
            </a:endParaRPr>
          </a:p>
        </p:txBody>
      </p:sp>
      <p:sp>
        <p:nvSpPr>
          <p:cNvPr id="21" name="TextBox 20">
            <a:extLst>
              <a:ext uri="{FF2B5EF4-FFF2-40B4-BE49-F238E27FC236}">
                <a16:creationId xmlns:a16="http://schemas.microsoft.com/office/drawing/2014/main" id="{56B8479D-9089-7344-BCBA-9F7468A009C9}"/>
              </a:ext>
            </a:extLst>
          </p:cNvPr>
          <p:cNvSpPr txBox="1"/>
          <p:nvPr/>
        </p:nvSpPr>
        <p:spPr>
          <a:xfrm>
            <a:off x="464452" y="2963408"/>
            <a:ext cx="256903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Presence in all 50 states and 5 Provinces</a:t>
            </a:r>
          </a:p>
        </p:txBody>
      </p:sp>
      <p:sp>
        <p:nvSpPr>
          <p:cNvPr id="23" name="TextBox 22">
            <a:extLst>
              <a:ext uri="{FF2B5EF4-FFF2-40B4-BE49-F238E27FC236}">
                <a16:creationId xmlns:a16="http://schemas.microsoft.com/office/drawing/2014/main" id="{00FDDB19-FC38-3A4B-9EBD-B017FBD9F64B}"/>
              </a:ext>
            </a:extLst>
          </p:cNvPr>
          <p:cNvSpPr txBox="1"/>
          <p:nvPr/>
        </p:nvSpPr>
        <p:spPr>
          <a:xfrm>
            <a:off x="490006" y="3862847"/>
            <a:ext cx="2772229" cy="646331"/>
          </a:xfrm>
          <a:prstGeom prst="rect">
            <a:avLst/>
          </a:prstGeom>
          <a:noFill/>
        </p:spPr>
        <p:txBody>
          <a:bodyPr wrap="square" rtlCol="0">
            <a:spAutoFit/>
          </a:bodyPr>
          <a:lstStyle/>
          <a:p>
            <a:r>
              <a:rPr lang="en-US" sz="3600" b="1" dirty="0">
                <a:solidFill>
                  <a:srgbClr val="C00000"/>
                </a:solidFill>
                <a:latin typeface="Georgia" charset="0"/>
              </a:rPr>
              <a:t>3,000+</a:t>
            </a:r>
            <a:endParaRPr lang="en-US" sz="1400" dirty="0">
              <a:solidFill>
                <a:srgbClr val="C00000"/>
              </a:solidFill>
            </a:endParaRPr>
          </a:p>
        </p:txBody>
      </p:sp>
      <p:sp>
        <p:nvSpPr>
          <p:cNvPr id="24" name="TextBox 23">
            <a:extLst>
              <a:ext uri="{FF2B5EF4-FFF2-40B4-BE49-F238E27FC236}">
                <a16:creationId xmlns:a16="http://schemas.microsoft.com/office/drawing/2014/main" id="{E5B1BDCE-E391-3C40-B09E-4C108903A6D2}"/>
              </a:ext>
            </a:extLst>
          </p:cNvPr>
          <p:cNvSpPr txBox="1"/>
          <p:nvPr/>
        </p:nvSpPr>
        <p:spPr>
          <a:xfrm>
            <a:off x="490004" y="4489439"/>
            <a:ext cx="32366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State and Local Governments</a:t>
            </a:r>
          </a:p>
        </p:txBody>
      </p:sp>
      <p:sp>
        <p:nvSpPr>
          <p:cNvPr id="3" name="Oval 2">
            <a:extLst>
              <a:ext uri="{FF2B5EF4-FFF2-40B4-BE49-F238E27FC236}">
                <a16:creationId xmlns:a16="http://schemas.microsoft.com/office/drawing/2014/main" id="{FC0E12AD-DB7D-4A1A-95B4-4DE4C20011D8}"/>
              </a:ext>
            </a:extLst>
          </p:cNvPr>
          <p:cNvSpPr/>
          <p:nvPr/>
        </p:nvSpPr>
        <p:spPr>
          <a:xfrm>
            <a:off x="9241581" y="3609739"/>
            <a:ext cx="111595" cy="121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F28BF2-D8FB-4BBB-98B2-B9D108765F92}"/>
              </a:ext>
            </a:extLst>
          </p:cNvPr>
          <p:cNvSpPr txBox="1"/>
          <p:nvPr/>
        </p:nvSpPr>
        <p:spPr>
          <a:xfrm>
            <a:off x="640595" y="6426509"/>
            <a:ext cx="319313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Avenu Office Locations </a:t>
            </a:r>
          </a:p>
        </p:txBody>
      </p:sp>
      <p:sp>
        <p:nvSpPr>
          <p:cNvPr id="12" name="Oval 11">
            <a:extLst>
              <a:ext uri="{FF2B5EF4-FFF2-40B4-BE49-F238E27FC236}">
                <a16:creationId xmlns:a16="http://schemas.microsoft.com/office/drawing/2014/main" id="{FBA94FBE-8F5A-43E6-B7A8-BDAFC569CC4C}"/>
              </a:ext>
            </a:extLst>
          </p:cNvPr>
          <p:cNvSpPr/>
          <p:nvPr/>
        </p:nvSpPr>
        <p:spPr>
          <a:xfrm>
            <a:off x="3550552" y="6550402"/>
            <a:ext cx="143869" cy="142560"/>
          </a:xfrm>
          <a:prstGeom prst="ellipse">
            <a:avLst/>
          </a:prstGeom>
          <a:solidFill>
            <a:srgbClr val="1C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ABE33D-9830-4EB0-83E8-470204597A65}"/>
              </a:ext>
            </a:extLst>
          </p:cNvPr>
          <p:cNvSpPr/>
          <p:nvPr/>
        </p:nvSpPr>
        <p:spPr>
          <a:xfrm>
            <a:off x="464452" y="6560652"/>
            <a:ext cx="143869" cy="1425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CEC387B-5D56-43A7-BA0E-27D1E3D396E0}"/>
              </a:ext>
            </a:extLst>
          </p:cNvPr>
          <p:cNvSpPr txBox="1"/>
          <p:nvPr/>
        </p:nvSpPr>
        <p:spPr>
          <a:xfrm>
            <a:off x="3726695" y="6437016"/>
            <a:ext cx="319313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Avenu Customer Locations </a:t>
            </a:r>
          </a:p>
        </p:txBody>
      </p:sp>
    </p:spTree>
    <p:extLst>
      <p:ext uri="{BB962C8B-B14F-4D97-AF65-F5344CB8AC3E}">
        <p14:creationId xmlns:p14="http://schemas.microsoft.com/office/powerpoint/2010/main" val="51218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030" y="437878"/>
            <a:ext cx="11352212" cy="1249680"/>
          </a:xfrm>
        </p:spPr>
        <p:txBody>
          <a:bodyPr anchor="t">
            <a:noAutofit/>
          </a:bodyPr>
          <a:lstStyle/>
          <a:p>
            <a:r>
              <a:rPr lang="en-US" dirty="0"/>
              <a:t>Our values mean we build solutions that strengthen our clients’ operations and foster community trust.</a:t>
            </a:r>
          </a:p>
        </p:txBody>
      </p:sp>
      <p:sp>
        <p:nvSpPr>
          <p:cNvPr id="4" name="Text Placeholder 3"/>
          <p:cNvSpPr>
            <a:spLocks noGrp="1"/>
          </p:cNvSpPr>
          <p:nvPr>
            <p:ph type="body" sz="half" idx="2"/>
          </p:nvPr>
        </p:nvSpPr>
        <p:spPr>
          <a:xfrm>
            <a:off x="1166947" y="2448423"/>
            <a:ext cx="3823064" cy="1499331"/>
          </a:xfrm>
        </p:spPr>
        <p:txBody>
          <a:bodyPr>
            <a:normAutofit/>
          </a:bodyPr>
          <a:lstStyle/>
          <a:p>
            <a:pPr>
              <a:lnSpc>
                <a:spcPct val="100000"/>
              </a:lnSpc>
            </a:pPr>
            <a:r>
              <a:rPr lang="en-US" dirty="0"/>
              <a:t>We help </a:t>
            </a:r>
            <a:r>
              <a:rPr lang="en-US" b="1" u="sng" dirty="0"/>
              <a:t>elected and finance officials </a:t>
            </a:r>
            <a:r>
              <a:rPr lang="en-US" dirty="0"/>
              <a:t>understand where their revenue is coming from and show them where they can take advantage of new and untapped revenue streams.</a:t>
            </a:r>
          </a:p>
        </p:txBody>
      </p:sp>
      <p:sp>
        <p:nvSpPr>
          <p:cNvPr id="15" name="Text Placeholder 3">
            <a:extLst>
              <a:ext uri="{FF2B5EF4-FFF2-40B4-BE49-F238E27FC236}">
                <a16:creationId xmlns:a16="http://schemas.microsoft.com/office/drawing/2014/main" id="{252E6117-92A7-4763-B21F-8D552E36E345}"/>
              </a:ext>
            </a:extLst>
          </p:cNvPr>
          <p:cNvSpPr txBox="1">
            <a:spLocks/>
          </p:cNvSpPr>
          <p:nvPr/>
        </p:nvSpPr>
        <p:spPr>
          <a:xfrm>
            <a:off x="764111" y="4935397"/>
            <a:ext cx="10663777" cy="13080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0" i="0" kern="1200">
                <a:solidFill>
                  <a:schemeClr val="bg2">
                    <a:lumMod val="25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400" b="0" i="0" kern="1200">
                <a:solidFill>
                  <a:schemeClr val="bg2">
                    <a:lumMod val="25000"/>
                  </a:schemeClr>
                </a:solidFill>
                <a:latin typeface="Montserrat Light" charset="0"/>
                <a:ea typeface="Montserrat Light" charset="0"/>
                <a:cs typeface="Montserrat Light" charset="0"/>
              </a:defRPr>
            </a:lvl2pPr>
            <a:lvl3pPr marL="914400" indent="0" algn="l" defTabSz="914400" rtl="0" eaLnBrk="1" latinLnBrk="0" hangingPunct="1">
              <a:lnSpc>
                <a:spcPct val="90000"/>
              </a:lnSpc>
              <a:spcBef>
                <a:spcPts val="500"/>
              </a:spcBef>
              <a:buFont typeface="Arial"/>
              <a:buNone/>
              <a:defRPr sz="1200" b="0" i="0" kern="1200">
                <a:solidFill>
                  <a:schemeClr val="bg2">
                    <a:lumMod val="25000"/>
                  </a:schemeClr>
                </a:solidFill>
                <a:latin typeface="Montserrat Light" charset="0"/>
                <a:ea typeface="Montserrat Light" charset="0"/>
                <a:cs typeface="Montserrat Light" charset="0"/>
              </a:defRPr>
            </a:lvl3pPr>
            <a:lvl4pPr marL="1371600" indent="0" algn="l" defTabSz="914400" rtl="0" eaLnBrk="1" latinLnBrk="0" hangingPunct="1">
              <a:lnSpc>
                <a:spcPct val="90000"/>
              </a:lnSpc>
              <a:spcBef>
                <a:spcPts val="500"/>
              </a:spcBef>
              <a:buFont typeface="Arial"/>
              <a:buNone/>
              <a:defRPr sz="1000" b="0" i="0" kern="1200">
                <a:solidFill>
                  <a:schemeClr val="bg2">
                    <a:lumMod val="25000"/>
                  </a:schemeClr>
                </a:solidFill>
                <a:latin typeface="Montserrat Light" charset="0"/>
                <a:ea typeface="Montserrat Light" charset="0"/>
                <a:cs typeface="Montserrat Light" charset="0"/>
              </a:defRPr>
            </a:lvl4pPr>
            <a:lvl5pPr marL="1828800" indent="0" algn="l" defTabSz="914400" rtl="0" eaLnBrk="1" latinLnBrk="0" hangingPunct="1">
              <a:lnSpc>
                <a:spcPct val="90000"/>
              </a:lnSpc>
              <a:spcBef>
                <a:spcPts val="500"/>
              </a:spcBef>
              <a:buFont typeface="Arial"/>
              <a:buNone/>
              <a:defRPr sz="1000" b="0" i="0" kern="1200">
                <a:solidFill>
                  <a:schemeClr val="bg2">
                    <a:lumMod val="25000"/>
                  </a:schemeClr>
                </a:solidFill>
                <a:latin typeface="Montserrat Light" charset="0"/>
                <a:ea typeface="Montserrat Light" charset="0"/>
                <a:cs typeface="Montserrat Light"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ctr">
              <a:lnSpc>
                <a:spcPct val="100000"/>
              </a:lnSpc>
            </a:pPr>
            <a:r>
              <a:rPr lang="en-US" sz="2400" b="1" dirty="0">
                <a:solidFill>
                  <a:srgbClr val="C22E33"/>
                </a:solidFill>
              </a:rPr>
              <a:t>With greater process transparency and better digital experiences, citizens and businesses can engage with and trust their governments.</a:t>
            </a:r>
          </a:p>
        </p:txBody>
      </p:sp>
      <p:sp>
        <p:nvSpPr>
          <p:cNvPr id="16" name="Text Placeholder 3">
            <a:extLst>
              <a:ext uri="{FF2B5EF4-FFF2-40B4-BE49-F238E27FC236}">
                <a16:creationId xmlns:a16="http://schemas.microsoft.com/office/drawing/2014/main" id="{EFFDDE07-0CB5-4345-BFB8-1993980B4364}"/>
              </a:ext>
            </a:extLst>
          </p:cNvPr>
          <p:cNvSpPr txBox="1">
            <a:spLocks/>
          </p:cNvSpPr>
          <p:nvPr/>
        </p:nvSpPr>
        <p:spPr>
          <a:xfrm>
            <a:off x="6792684" y="2446030"/>
            <a:ext cx="3779521" cy="13115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0" i="0" kern="1200">
                <a:solidFill>
                  <a:schemeClr val="bg2">
                    <a:lumMod val="25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400" b="0" i="0" kern="1200">
                <a:solidFill>
                  <a:schemeClr val="bg2">
                    <a:lumMod val="25000"/>
                  </a:schemeClr>
                </a:solidFill>
                <a:latin typeface="Montserrat Light" charset="0"/>
                <a:ea typeface="Montserrat Light" charset="0"/>
                <a:cs typeface="Montserrat Light" charset="0"/>
              </a:defRPr>
            </a:lvl2pPr>
            <a:lvl3pPr marL="914400" indent="0" algn="l" defTabSz="914400" rtl="0" eaLnBrk="1" latinLnBrk="0" hangingPunct="1">
              <a:lnSpc>
                <a:spcPct val="90000"/>
              </a:lnSpc>
              <a:spcBef>
                <a:spcPts val="500"/>
              </a:spcBef>
              <a:buFont typeface="Arial"/>
              <a:buNone/>
              <a:defRPr sz="1200" b="0" i="0" kern="1200">
                <a:solidFill>
                  <a:schemeClr val="bg2">
                    <a:lumMod val="25000"/>
                  </a:schemeClr>
                </a:solidFill>
                <a:latin typeface="Montserrat Light" charset="0"/>
                <a:ea typeface="Montserrat Light" charset="0"/>
                <a:cs typeface="Montserrat Light" charset="0"/>
              </a:defRPr>
            </a:lvl3pPr>
            <a:lvl4pPr marL="1371600" indent="0" algn="l" defTabSz="914400" rtl="0" eaLnBrk="1" latinLnBrk="0" hangingPunct="1">
              <a:lnSpc>
                <a:spcPct val="90000"/>
              </a:lnSpc>
              <a:spcBef>
                <a:spcPts val="500"/>
              </a:spcBef>
              <a:buFont typeface="Arial"/>
              <a:buNone/>
              <a:defRPr sz="1000" b="0" i="0" kern="1200">
                <a:solidFill>
                  <a:schemeClr val="bg2">
                    <a:lumMod val="25000"/>
                  </a:schemeClr>
                </a:solidFill>
                <a:latin typeface="Montserrat Light" charset="0"/>
                <a:ea typeface="Montserrat Light" charset="0"/>
                <a:cs typeface="Montserrat Light" charset="0"/>
              </a:defRPr>
            </a:lvl4pPr>
            <a:lvl5pPr marL="1828800" indent="0" algn="l" defTabSz="914400" rtl="0" eaLnBrk="1" latinLnBrk="0" hangingPunct="1">
              <a:lnSpc>
                <a:spcPct val="90000"/>
              </a:lnSpc>
              <a:spcBef>
                <a:spcPts val="500"/>
              </a:spcBef>
              <a:buFont typeface="Arial"/>
              <a:buNone/>
              <a:defRPr sz="1000" b="0" i="0" kern="1200">
                <a:solidFill>
                  <a:schemeClr val="bg2">
                    <a:lumMod val="25000"/>
                  </a:schemeClr>
                </a:solidFill>
                <a:latin typeface="Montserrat Light" charset="0"/>
                <a:ea typeface="Montserrat Light" charset="0"/>
                <a:cs typeface="Montserrat Light"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nSpc>
                <a:spcPct val="100000"/>
              </a:lnSpc>
            </a:pPr>
            <a:r>
              <a:rPr lang="en-US" dirty="0"/>
              <a:t>We support </a:t>
            </a:r>
            <a:r>
              <a:rPr lang="en-US" b="1" u="sng" dirty="0"/>
              <a:t>administrative officials </a:t>
            </a:r>
            <a:r>
              <a:rPr lang="en-US" dirty="0"/>
              <a:t>with software that streamlines and supports mission-critical operations, making it easy to serve citizens reliably, efficiently, and securely.</a:t>
            </a:r>
          </a:p>
          <a:p>
            <a:pPr>
              <a:lnSpc>
                <a:spcPct val="100000"/>
              </a:lnSpc>
            </a:pPr>
            <a:endParaRPr lang="en-US" dirty="0"/>
          </a:p>
        </p:txBody>
      </p:sp>
      <p:sp>
        <p:nvSpPr>
          <p:cNvPr id="17" name="Rectangle 16">
            <a:extLst>
              <a:ext uri="{FF2B5EF4-FFF2-40B4-BE49-F238E27FC236}">
                <a16:creationId xmlns:a16="http://schemas.microsoft.com/office/drawing/2014/main" id="{F4FD2139-A8C9-4D89-B167-6A16D302E2EE}"/>
              </a:ext>
            </a:extLst>
          </p:cNvPr>
          <p:cNvSpPr/>
          <p:nvPr/>
        </p:nvSpPr>
        <p:spPr>
          <a:xfrm>
            <a:off x="936420" y="1656352"/>
            <a:ext cx="4241800" cy="601316"/>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Arial" panose="020B0604020202020204" pitchFamily="34" charset="0"/>
                <a:cs typeface="Arial" panose="020B0604020202020204" pitchFamily="34" charset="0"/>
              </a:rPr>
              <a:t>REVENUE ENHANCEMENT</a:t>
            </a:r>
          </a:p>
        </p:txBody>
      </p:sp>
      <p:sp>
        <p:nvSpPr>
          <p:cNvPr id="18" name="Rectangle 17">
            <a:extLst>
              <a:ext uri="{FF2B5EF4-FFF2-40B4-BE49-F238E27FC236}">
                <a16:creationId xmlns:a16="http://schemas.microsoft.com/office/drawing/2014/main" id="{D042F5A4-5984-40B0-979D-3A86B9E0C3C5}"/>
              </a:ext>
            </a:extLst>
          </p:cNvPr>
          <p:cNvSpPr/>
          <p:nvPr/>
        </p:nvSpPr>
        <p:spPr>
          <a:xfrm>
            <a:off x="6560932" y="1656352"/>
            <a:ext cx="4241800" cy="601316"/>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Arial" panose="020B0604020202020204" pitchFamily="34" charset="0"/>
                <a:cs typeface="Arial" panose="020B0604020202020204" pitchFamily="34" charset="0"/>
              </a:rPr>
              <a:t>ADMINISTRATION</a:t>
            </a:r>
          </a:p>
        </p:txBody>
      </p:sp>
      <p:sp>
        <p:nvSpPr>
          <p:cNvPr id="9" name="Rectangle 8">
            <a:extLst>
              <a:ext uri="{FF2B5EF4-FFF2-40B4-BE49-F238E27FC236}">
                <a16:creationId xmlns:a16="http://schemas.microsoft.com/office/drawing/2014/main" id="{97A90383-E16E-C346-8E0E-54D08342CF67}"/>
              </a:ext>
            </a:extLst>
          </p:cNvPr>
          <p:cNvSpPr/>
          <p:nvPr/>
        </p:nvSpPr>
        <p:spPr>
          <a:xfrm>
            <a:off x="936420" y="2254054"/>
            <a:ext cx="4241800" cy="171982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solidFill>
            </a:endParaRPr>
          </a:p>
        </p:txBody>
      </p:sp>
      <p:sp>
        <p:nvSpPr>
          <p:cNvPr id="10" name="Rectangle 9">
            <a:extLst>
              <a:ext uri="{FF2B5EF4-FFF2-40B4-BE49-F238E27FC236}">
                <a16:creationId xmlns:a16="http://schemas.microsoft.com/office/drawing/2014/main" id="{17D150A3-BCD3-6F49-B0DD-DEFC56661DFE}"/>
              </a:ext>
            </a:extLst>
          </p:cNvPr>
          <p:cNvSpPr/>
          <p:nvPr/>
        </p:nvSpPr>
        <p:spPr>
          <a:xfrm>
            <a:off x="6560932" y="2254054"/>
            <a:ext cx="4241800" cy="171982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solidFill>
            </a:endParaRPr>
          </a:p>
        </p:txBody>
      </p:sp>
      <p:sp>
        <p:nvSpPr>
          <p:cNvPr id="11" name="Content Placeholder 2">
            <a:extLst>
              <a:ext uri="{FF2B5EF4-FFF2-40B4-BE49-F238E27FC236}">
                <a16:creationId xmlns:a16="http://schemas.microsoft.com/office/drawing/2014/main" id="{9D6F6D11-7549-4DBE-B2EC-0874CA06356A}"/>
              </a:ext>
            </a:extLst>
          </p:cNvPr>
          <p:cNvSpPr txBox="1">
            <a:spLocks/>
          </p:cNvSpPr>
          <p:nvPr/>
        </p:nvSpPr>
        <p:spPr>
          <a:xfrm>
            <a:off x="3238134" y="4134533"/>
            <a:ext cx="2635645" cy="49871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vert="horz" lIns="121920" tIns="60960" rIns="121920" bIns="6096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9pPr>
          </a:lstStyle>
          <a:p>
            <a:pPr marL="0" indent="0" algn="ctr">
              <a:lnSpc>
                <a:spcPct val="120000"/>
              </a:lnSpc>
              <a:buNone/>
            </a:pPr>
            <a:r>
              <a:rPr lang="en-US" sz="2000" dirty="0">
                <a:solidFill>
                  <a:schemeClr val="bg1"/>
                </a:solidFill>
                <a:latin typeface="Arial" panose="020B0604020202020204" pitchFamily="34" charset="0"/>
                <a:cs typeface="Arial" panose="020B0604020202020204" pitchFamily="34" charset="0"/>
              </a:rPr>
              <a:t>Versatility</a:t>
            </a:r>
          </a:p>
        </p:txBody>
      </p:sp>
      <p:sp>
        <p:nvSpPr>
          <p:cNvPr id="12" name="Content Placeholder 2">
            <a:extLst>
              <a:ext uri="{FF2B5EF4-FFF2-40B4-BE49-F238E27FC236}">
                <a16:creationId xmlns:a16="http://schemas.microsoft.com/office/drawing/2014/main" id="{78C73D51-5E7D-418F-9BCD-4C280B66F6E7}"/>
              </a:ext>
            </a:extLst>
          </p:cNvPr>
          <p:cNvSpPr txBox="1">
            <a:spLocks/>
          </p:cNvSpPr>
          <p:nvPr/>
        </p:nvSpPr>
        <p:spPr>
          <a:xfrm>
            <a:off x="884625" y="4134533"/>
            <a:ext cx="2131291" cy="49871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vert="horz" lIns="121920" tIns="60960" rIns="121920" bIns="6096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9pPr>
          </a:lstStyle>
          <a:p>
            <a:pPr marL="0" indent="0" algn="ctr">
              <a:lnSpc>
                <a:spcPct val="120000"/>
              </a:lnSpc>
              <a:buNone/>
            </a:pPr>
            <a:r>
              <a:rPr lang="en-US" sz="2000" dirty="0">
                <a:solidFill>
                  <a:schemeClr val="bg1"/>
                </a:solidFill>
                <a:latin typeface="Arial" panose="020B0604020202020204" pitchFamily="34" charset="0"/>
                <a:cs typeface="Arial" panose="020B0604020202020204" pitchFamily="34" charset="0"/>
              </a:rPr>
              <a:t>Insight</a:t>
            </a:r>
          </a:p>
        </p:txBody>
      </p:sp>
      <p:sp>
        <p:nvSpPr>
          <p:cNvPr id="13" name="Content Placeholder 2">
            <a:extLst>
              <a:ext uri="{FF2B5EF4-FFF2-40B4-BE49-F238E27FC236}">
                <a16:creationId xmlns:a16="http://schemas.microsoft.com/office/drawing/2014/main" id="{BBA72E2C-76F0-419C-8088-103A7E2CE9BB}"/>
              </a:ext>
            </a:extLst>
          </p:cNvPr>
          <p:cNvSpPr txBox="1">
            <a:spLocks/>
          </p:cNvSpPr>
          <p:nvPr/>
        </p:nvSpPr>
        <p:spPr>
          <a:xfrm>
            <a:off x="6095999" y="4139931"/>
            <a:ext cx="2326106" cy="49871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vert="horz" lIns="121920" tIns="60960" rIns="121920" bIns="6096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9pPr>
          </a:lstStyle>
          <a:p>
            <a:pPr marL="0" indent="0" algn="ctr">
              <a:lnSpc>
                <a:spcPct val="120000"/>
              </a:lnSpc>
              <a:buNone/>
            </a:pPr>
            <a:r>
              <a:rPr lang="en-US" sz="2000" dirty="0">
                <a:solidFill>
                  <a:schemeClr val="bg1"/>
                </a:solidFill>
                <a:latin typeface="Arial" panose="020B0604020202020204" pitchFamily="34" charset="0"/>
                <a:cs typeface="Arial" panose="020B0604020202020204" pitchFamily="34" charset="0"/>
              </a:rPr>
              <a:t>Commitment</a:t>
            </a:r>
          </a:p>
        </p:txBody>
      </p:sp>
      <p:sp>
        <p:nvSpPr>
          <p:cNvPr id="14" name="Content Placeholder 2">
            <a:extLst>
              <a:ext uri="{FF2B5EF4-FFF2-40B4-BE49-F238E27FC236}">
                <a16:creationId xmlns:a16="http://schemas.microsoft.com/office/drawing/2014/main" id="{2FA28D8D-DE93-4BDF-A452-7CCE81C4D057}"/>
              </a:ext>
            </a:extLst>
          </p:cNvPr>
          <p:cNvSpPr txBox="1">
            <a:spLocks/>
          </p:cNvSpPr>
          <p:nvPr/>
        </p:nvSpPr>
        <p:spPr>
          <a:xfrm>
            <a:off x="8644325" y="4139934"/>
            <a:ext cx="2158407" cy="498707"/>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vert="horz" lIns="121920" tIns="60960" rIns="121920" bIns="6096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9pPr>
          </a:lstStyle>
          <a:p>
            <a:pPr marL="0" indent="0" algn="ctr">
              <a:lnSpc>
                <a:spcPct val="120000"/>
              </a:lnSpc>
              <a:buNone/>
            </a:pPr>
            <a:r>
              <a:rPr lang="en-US" sz="2000" dirty="0">
                <a:solidFill>
                  <a:schemeClr val="bg1"/>
                </a:solidFill>
                <a:latin typeface="Arial" panose="020B0604020202020204" pitchFamily="34" charset="0"/>
                <a:cs typeface="Arial" panose="020B0604020202020204" pitchFamily="34" charset="0"/>
              </a:rPr>
              <a:t>Clarity</a:t>
            </a:r>
          </a:p>
        </p:txBody>
      </p:sp>
    </p:spTree>
    <p:extLst>
      <p:ext uri="{BB962C8B-B14F-4D97-AF65-F5344CB8AC3E}">
        <p14:creationId xmlns:p14="http://schemas.microsoft.com/office/powerpoint/2010/main" val="351262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2629-4448-0441-87E1-12ADEBC444E3}"/>
              </a:ext>
            </a:extLst>
          </p:cNvPr>
          <p:cNvSpPr>
            <a:spLocks noGrp="1"/>
          </p:cNvSpPr>
          <p:nvPr>
            <p:ph type="title"/>
          </p:nvPr>
        </p:nvSpPr>
        <p:spPr>
          <a:xfrm>
            <a:off x="838200" y="150311"/>
            <a:ext cx="10515600" cy="1325563"/>
          </a:xfrm>
        </p:spPr>
        <p:txBody>
          <a:bodyPr/>
          <a:lstStyle/>
          <a:p>
            <a:r>
              <a:rPr lang="en-US" dirty="0"/>
              <a:t>Core Values</a:t>
            </a:r>
          </a:p>
        </p:txBody>
      </p:sp>
      <p:sp>
        <p:nvSpPr>
          <p:cNvPr id="5" name="Text Placeholder 4">
            <a:extLst>
              <a:ext uri="{FF2B5EF4-FFF2-40B4-BE49-F238E27FC236}">
                <a16:creationId xmlns:a16="http://schemas.microsoft.com/office/drawing/2014/main" id="{160A4CEC-56F7-A94E-9B90-EC8916403A50}"/>
              </a:ext>
            </a:extLst>
          </p:cNvPr>
          <p:cNvSpPr>
            <a:spLocks noGrp="1"/>
          </p:cNvSpPr>
          <p:nvPr>
            <p:ph type="body" sz="half" idx="11"/>
          </p:nvPr>
        </p:nvSpPr>
        <p:spPr/>
        <p:txBody>
          <a:bodyPr/>
          <a:lstStyle/>
          <a:p>
            <a:endParaRPr lang="en-US"/>
          </a:p>
        </p:txBody>
      </p:sp>
      <p:sp>
        <p:nvSpPr>
          <p:cNvPr id="6" name="Text Placeholder 2">
            <a:extLst>
              <a:ext uri="{FF2B5EF4-FFF2-40B4-BE49-F238E27FC236}">
                <a16:creationId xmlns:a16="http://schemas.microsoft.com/office/drawing/2014/main" id="{9A96E560-9C67-4541-8954-CE7BE42EE110}"/>
              </a:ext>
            </a:extLst>
          </p:cNvPr>
          <p:cNvSpPr txBox="1">
            <a:spLocks/>
          </p:cNvSpPr>
          <p:nvPr/>
        </p:nvSpPr>
        <p:spPr>
          <a:xfrm>
            <a:off x="918575" y="1569419"/>
            <a:ext cx="3417363" cy="422090"/>
          </a:xfrm>
          <a:prstGeom prst="rect">
            <a:avLst/>
          </a:prstGeom>
          <a:solidFill>
            <a:srgbClr val="1C3557"/>
          </a:solidFill>
          <a:ln>
            <a:solidFill>
              <a:srgbClr val="1C3557"/>
            </a:solidFill>
          </a:ln>
        </p:spPr>
        <p:txBody>
          <a:bodyPr vert="horz" lIns="68580" tIns="34290" rIns="68580" bIns="34290" rtlCol="0" anchor="b">
            <a:noAutofit/>
          </a:bodyPr>
          <a:lstStyle>
            <a:defPPr>
              <a:defRPr lang="en-US"/>
            </a:defPPr>
            <a:lvl1pPr indent="0" algn="ctr">
              <a:lnSpc>
                <a:spcPct val="90000"/>
              </a:lnSpc>
              <a:spcBef>
                <a:spcPts val="1000"/>
              </a:spcBef>
              <a:buClr>
                <a:schemeClr val="accent1"/>
              </a:buClr>
              <a:buFont typeface="Arial"/>
              <a:buNone/>
              <a:defRPr sz="1000" b="0" i="0" spc="300">
                <a:solidFill>
                  <a:schemeClr val="accent2"/>
                </a:solidFill>
                <a:latin typeface="Georgia" panose="02040502050405020303" pitchFamily="18" charset="0"/>
                <a:ea typeface="Montserrat SemiBold" charset="0"/>
                <a:cs typeface="Montserrat SemiBold" charset="0"/>
              </a:defRPr>
            </a:lvl1pPr>
            <a:lvl2pPr indent="0">
              <a:lnSpc>
                <a:spcPct val="90000"/>
              </a:lnSpc>
              <a:spcBef>
                <a:spcPts val="500"/>
              </a:spcBef>
              <a:buClr>
                <a:schemeClr val="accent1"/>
              </a:buClr>
              <a:buFont typeface="Arial"/>
              <a:buNone/>
              <a:defRPr sz="2000" b="1" i="0">
                <a:latin typeface="Arial" charset="0"/>
                <a:ea typeface="Arial" charset="0"/>
                <a:cs typeface="Arial" charset="0"/>
              </a:defRPr>
            </a:lvl2pPr>
            <a:lvl3pPr indent="0">
              <a:lnSpc>
                <a:spcPct val="90000"/>
              </a:lnSpc>
              <a:spcBef>
                <a:spcPts val="500"/>
              </a:spcBef>
              <a:buClr>
                <a:schemeClr val="accent1"/>
              </a:buClr>
              <a:buFont typeface="Arial"/>
              <a:buNone/>
              <a:defRPr b="1" i="0">
                <a:latin typeface="Arial" charset="0"/>
                <a:ea typeface="Arial" charset="0"/>
                <a:cs typeface="Arial" charset="0"/>
              </a:defRPr>
            </a:lvl3pPr>
            <a:lvl4pPr indent="0">
              <a:lnSpc>
                <a:spcPct val="90000"/>
              </a:lnSpc>
              <a:spcBef>
                <a:spcPts val="500"/>
              </a:spcBef>
              <a:buClr>
                <a:schemeClr val="accent1"/>
              </a:buClr>
              <a:buFont typeface="Arial"/>
              <a:buNone/>
              <a:defRPr sz="1600" b="1" i="0">
                <a:latin typeface="Arial" charset="0"/>
                <a:ea typeface="Arial" charset="0"/>
                <a:cs typeface="Arial" charset="0"/>
              </a:defRPr>
            </a:lvl4pPr>
            <a:lvl5pPr indent="0">
              <a:lnSpc>
                <a:spcPct val="90000"/>
              </a:lnSpc>
              <a:spcBef>
                <a:spcPts val="500"/>
              </a:spcBef>
              <a:buClr>
                <a:schemeClr val="accent1"/>
              </a:buClr>
              <a:buFont typeface="Arial"/>
              <a:buNone/>
              <a:defRPr sz="1600" b="1" i="0">
                <a:latin typeface="Arial" charset="0"/>
                <a:ea typeface="Arial" charset="0"/>
                <a:cs typeface="Arial" charset="0"/>
              </a:defRPr>
            </a:lvl5pPr>
            <a:lvl6pPr indent="0">
              <a:lnSpc>
                <a:spcPct val="90000"/>
              </a:lnSpc>
              <a:spcBef>
                <a:spcPts val="500"/>
              </a:spcBef>
              <a:buFont typeface="Arial"/>
              <a:buNone/>
              <a:defRPr sz="1600" b="1"/>
            </a:lvl6pPr>
            <a:lvl7pPr indent="0">
              <a:lnSpc>
                <a:spcPct val="90000"/>
              </a:lnSpc>
              <a:spcBef>
                <a:spcPts val="500"/>
              </a:spcBef>
              <a:buFont typeface="Arial"/>
              <a:buNone/>
              <a:defRPr sz="1600" b="1"/>
            </a:lvl7pPr>
            <a:lvl8pPr indent="0">
              <a:lnSpc>
                <a:spcPct val="90000"/>
              </a:lnSpc>
              <a:spcBef>
                <a:spcPts val="500"/>
              </a:spcBef>
              <a:buFont typeface="Arial"/>
              <a:buNone/>
              <a:defRPr sz="1600" b="1"/>
            </a:lvl8pPr>
            <a:lvl9pPr indent="0">
              <a:lnSpc>
                <a:spcPct val="90000"/>
              </a:lnSpc>
              <a:spcBef>
                <a:spcPts val="500"/>
              </a:spcBef>
              <a:buFont typeface="Arial"/>
              <a:buNone/>
              <a:defRPr sz="1600" b="1"/>
            </a:lvl9pPr>
          </a:lstStyle>
          <a:p>
            <a:r>
              <a:rPr lang="en-US" sz="2000" b="1" dirty="0">
                <a:solidFill>
                  <a:schemeClr val="bg1"/>
                </a:solidFill>
              </a:rPr>
              <a:t>CLIENT-FOCUSED</a:t>
            </a:r>
          </a:p>
        </p:txBody>
      </p:sp>
      <p:sp>
        <p:nvSpPr>
          <p:cNvPr id="7" name="Content Placeholder 6">
            <a:extLst>
              <a:ext uri="{FF2B5EF4-FFF2-40B4-BE49-F238E27FC236}">
                <a16:creationId xmlns:a16="http://schemas.microsoft.com/office/drawing/2014/main" id="{AA9C75A3-4044-48C0-BC6D-053EF4D6D723}"/>
              </a:ext>
            </a:extLst>
          </p:cNvPr>
          <p:cNvSpPr txBox="1">
            <a:spLocks/>
          </p:cNvSpPr>
          <p:nvPr/>
        </p:nvSpPr>
        <p:spPr>
          <a:xfrm>
            <a:off x="1049883" y="2100587"/>
            <a:ext cx="3103249" cy="152629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Clr>
                <a:schemeClr val="accent1"/>
              </a:buClr>
              <a:buFont typeface="Arial"/>
              <a:buNone/>
            </a:pPr>
            <a:r>
              <a:rPr lang="en-US" sz="1600" dirty="0">
                <a:latin typeface="Arial" panose="020B0604020202020204" pitchFamily="34" charset="0"/>
                <a:cs typeface="Arial" panose="020B0604020202020204" pitchFamily="34" charset="0"/>
              </a:rPr>
              <a:t>Our customers, partners, and employees are our priority. We provide meaningful expertise in a timely manner by actively listening and doing what we say we will do.</a:t>
            </a:r>
          </a:p>
        </p:txBody>
      </p:sp>
      <p:sp>
        <p:nvSpPr>
          <p:cNvPr id="10" name="Text Placeholder 2">
            <a:extLst>
              <a:ext uri="{FF2B5EF4-FFF2-40B4-BE49-F238E27FC236}">
                <a16:creationId xmlns:a16="http://schemas.microsoft.com/office/drawing/2014/main" id="{97206931-6F01-4565-9DE6-2652CC25CCC6}"/>
              </a:ext>
            </a:extLst>
          </p:cNvPr>
          <p:cNvSpPr txBox="1">
            <a:spLocks/>
          </p:cNvSpPr>
          <p:nvPr/>
        </p:nvSpPr>
        <p:spPr>
          <a:xfrm>
            <a:off x="7772043" y="1569419"/>
            <a:ext cx="3221807" cy="422090"/>
          </a:xfrm>
          <a:prstGeom prst="rect">
            <a:avLst/>
          </a:prstGeom>
          <a:solidFill>
            <a:srgbClr val="1C3557"/>
          </a:solidFill>
          <a:ln>
            <a:solidFill>
              <a:srgbClr val="1C3557"/>
            </a:solidFill>
          </a:ln>
        </p:spPr>
        <p:txBody>
          <a:bodyPr vert="horz" lIns="68580" tIns="34290" rIns="68580" bIns="34290" rtlCol="0" anchor="b">
            <a:noAutofit/>
          </a:bodyPr>
          <a:lstStyle>
            <a:defPPr>
              <a:defRPr lang="en-US"/>
            </a:defPPr>
            <a:lvl1pPr indent="0" algn="ctr">
              <a:lnSpc>
                <a:spcPct val="90000"/>
              </a:lnSpc>
              <a:spcBef>
                <a:spcPts val="1000"/>
              </a:spcBef>
              <a:buClr>
                <a:schemeClr val="accent1"/>
              </a:buClr>
              <a:buFont typeface="Arial"/>
              <a:buNone/>
              <a:defRPr sz="1000" b="0" i="0" spc="300">
                <a:solidFill>
                  <a:schemeClr val="accent2"/>
                </a:solidFill>
                <a:latin typeface="Georgia" panose="02040502050405020303" pitchFamily="18" charset="0"/>
                <a:ea typeface="Montserrat SemiBold" charset="0"/>
                <a:cs typeface="Montserrat SemiBold" charset="0"/>
              </a:defRPr>
            </a:lvl1pPr>
            <a:lvl2pPr indent="0">
              <a:lnSpc>
                <a:spcPct val="90000"/>
              </a:lnSpc>
              <a:spcBef>
                <a:spcPts val="500"/>
              </a:spcBef>
              <a:buClr>
                <a:schemeClr val="accent1"/>
              </a:buClr>
              <a:buFont typeface="Arial"/>
              <a:buNone/>
              <a:defRPr sz="2000" b="1" i="0">
                <a:latin typeface="Arial" charset="0"/>
                <a:ea typeface="Arial" charset="0"/>
                <a:cs typeface="Arial" charset="0"/>
              </a:defRPr>
            </a:lvl2pPr>
            <a:lvl3pPr indent="0">
              <a:lnSpc>
                <a:spcPct val="90000"/>
              </a:lnSpc>
              <a:spcBef>
                <a:spcPts val="500"/>
              </a:spcBef>
              <a:buClr>
                <a:schemeClr val="accent1"/>
              </a:buClr>
              <a:buFont typeface="Arial"/>
              <a:buNone/>
              <a:defRPr b="1" i="0">
                <a:latin typeface="Arial" charset="0"/>
                <a:ea typeface="Arial" charset="0"/>
                <a:cs typeface="Arial" charset="0"/>
              </a:defRPr>
            </a:lvl3pPr>
            <a:lvl4pPr indent="0">
              <a:lnSpc>
                <a:spcPct val="90000"/>
              </a:lnSpc>
              <a:spcBef>
                <a:spcPts val="500"/>
              </a:spcBef>
              <a:buClr>
                <a:schemeClr val="accent1"/>
              </a:buClr>
              <a:buFont typeface="Arial"/>
              <a:buNone/>
              <a:defRPr sz="1600" b="1" i="0">
                <a:latin typeface="Arial" charset="0"/>
                <a:ea typeface="Arial" charset="0"/>
                <a:cs typeface="Arial" charset="0"/>
              </a:defRPr>
            </a:lvl4pPr>
            <a:lvl5pPr indent="0">
              <a:lnSpc>
                <a:spcPct val="90000"/>
              </a:lnSpc>
              <a:spcBef>
                <a:spcPts val="500"/>
              </a:spcBef>
              <a:buClr>
                <a:schemeClr val="accent1"/>
              </a:buClr>
              <a:buFont typeface="Arial"/>
              <a:buNone/>
              <a:defRPr sz="1600" b="1" i="0">
                <a:latin typeface="Arial" charset="0"/>
                <a:ea typeface="Arial" charset="0"/>
                <a:cs typeface="Arial" charset="0"/>
              </a:defRPr>
            </a:lvl5pPr>
            <a:lvl6pPr indent="0">
              <a:lnSpc>
                <a:spcPct val="90000"/>
              </a:lnSpc>
              <a:spcBef>
                <a:spcPts val="500"/>
              </a:spcBef>
              <a:buFont typeface="Arial"/>
              <a:buNone/>
              <a:defRPr sz="1600" b="1"/>
            </a:lvl6pPr>
            <a:lvl7pPr indent="0">
              <a:lnSpc>
                <a:spcPct val="90000"/>
              </a:lnSpc>
              <a:spcBef>
                <a:spcPts val="500"/>
              </a:spcBef>
              <a:buFont typeface="Arial"/>
              <a:buNone/>
              <a:defRPr sz="1600" b="1"/>
            </a:lvl7pPr>
            <a:lvl8pPr indent="0">
              <a:lnSpc>
                <a:spcPct val="90000"/>
              </a:lnSpc>
              <a:spcBef>
                <a:spcPts val="500"/>
              </a:spcBef>
              <a:buFont typeface="Arial"/>
              <a:buNone/>
              <a:defRPr sz="1600" b="1"/>
            </a:lvl8pPr>
            <a:lvl9pPr indent="0">
              <a:lnSpc>
                <a:spcPct val="90000"/>
              </a:lnSpc>
              <a:spcBef>
                <a:spcPts val="500"/>
              </a:spcBef>
              <a:buFont typeface="Arial"/>
              <a:buNone/>
              <a:defRPr sz="1600" b="1"/>
            </a:lvl9pPr>
          </a:lstStyle>
          <a:p>
            <a:r>
              <a:rPr lang="en-US" sz="2000" b="1" dirty="0">
                <a:solidFill>
                  <a:schemeClr val="bg1"/>
                </a:solidFill>
              </a:rPr>
              <a:t>RESPONSIVE</a:t>
            </a:r>
          </a:p>
        </p:txBody>
      </p:sp>
      <p:sp>
        <p:nvSpPr>
          <p:cNvPr id="12" name="Text Placeholder 2">
            <a:extLst>
              <a:ext uri="{FF2B5EF4-FFF2-40B4-BE49-F238E27FC236}">
                <a16:creationId xmlns:a16="http://schemas.microsoft.com/office/drawing/2014/main" id="{99536795-DD41-4C71-9880-BF301EC2732A}"/>
              </a:ext>
            </a:extLst>
          </p:cNvPr>
          <p:cNvSpPr txBox="1">
            <a:spLocks/>
          </p:cNvSpPr>
          <p:nvPr/>
        </p:nvSpPr>
        <p:spPr>
          <a:xfrm>
            <a:off x="2730500" y="3963520"/>
            <a:ext cx="2769278" cy="422090"/>
          </a:xfrm>
          <a:prstGeom prst="rect">
            <a:avLst/>
          </a:prstGeom>
          <a:solidFill>
            <a:srgbClr val="1C3557"/>
          </a:solidFill>
          <a:ln>
            <a:solidFill>
              <a:srgbClr val="1C3557"/>
            </a:solidFill>
          </a:ln>
        </p:spPr>
        <p:txBody>
          <a:bodyPr vert="horz" lIns="68580" tIns="34290" rIns="68580" bIns="34290" rtlCol="0" anchor="b">
            <a:noAutofit/>
          </a:bodyPr>
          <a:lstStyle>
            <a:lvl1pPr marL="0" indent="0" algn="l" defTabSz="914400" rtl="0" eaLnBrk="1" latinLnBrk="0" hangingPunct="1">
              <a:lnSpc>
                <a:spcPct val="90000"/>
              </a:lnSpc>
              <a:spcBef>
                <a:spcPts val="1000"/>
              </a:spcBef>
              <a:buClr>
                <a:schemeClr val="accent1"/>
              </a:buClr>
              <a:buFont typeface="Arial"/>
              <a:buNone/>
              <a:defRPr sz="2000" b="0" i="0" kern="1200" spc="300">
                <a:solidFill>
                  <a:schemeClr val="accent2"/>
                </a:solidFill>
                <a:latin typeface="Arial" charset="0"/>
                <a:ea typeface="Arial" charset="0"/>
                <a:cs typeface="Arial" charset="0"/>
              </a:defRPr>
            </a:lvl1pPr>
            <a:lvl2pPr marL="457200" indent="0" algn="l" defTabSz="914400" rtl="0" eaLnBrk="1" latinLnBrk="0" hangingPunct="1">
              <a:lnSpc>
                <a:spcPct val="90000"/>
              </a:lnSpc>
              <a:spcBef>
                <a:spcPts val="500"/>
              </a:spcBef>
              <a:buClr>
                <a:schemeClr val="accent1"/>
              </a:buClr>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Clr>
                <a:schemeClr val="accent1"/>
              </a:buClr>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Clr>
                <a:schemeClr val="accent1"/>
              </a:buClr>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Clr>
                <a:schemeClr val="accent1"/>
              </a:buClr>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b="1" dirty="0">
                <a:solidFill>
                  <a:schemeClr val="bg1"/>
                </a:solidFill>
                <a:latin typeface="Georgia" panose="02040502050405020303" pitchFamily="18" charset="0"/>
                <a:ea typeface="Montserrat SemiBold" charset="0"/>
                <a:cs typeface="Montserrat SemiBold" charset="0"/>
              </a:rPr>
              <a:t>PASSIONATE</a:t>
            </a:r>
          </a:p>
        </p:txBody>
      </p:sp>
      <p:sp>
        <p:nvSpPr>
          <p:cNvPr id="14" name="Text Placeholder 2">
            <a:extLst>
              <a:ext uri="{FF2B5EF4-FFF2-40B4-BE49-F238E27FC236}">
                <a16:creationId xmlns:a16="http://schemas.microsoft.com/office/drawing/2014/main" id="{6FE49F12-C10B-4F44-8DB6-3C2615735075}"/>
              </a:ext>
            </a:extLst>
          </p:cNvPr>
          <p:cNvSpPr txBox="1">
            <a:spLocks/>
          </p:cNvSpPr>
          <p:nvPr/>
        </p:nvSpPr>
        <p:spPr>
          <a:xfrm>
            <a:off x="6692224" y="3963520"/>
            <a:ext cx="2680375" cy="426274"/>
          </a:xfrm>
          <a:prstGeom prst="rect">
            <a:avLst/>
          </a:prstGeom>
          <a:solidFill>
            <a:srgbClr val="1C3557"/>
          </a:solidFill>
          <a:ln>
            <a:solidFill>
              <a:srgbClr val="1C3557"/>
            </a:solidFill>
          </a:ln>
        </p:spPr>
        <p:txBody>
          <a:bodyPr vert="horz" lIns="68580" tIns="34290" rIns="68580" bIns="34290" rtlCol="0" anchor="b">
            <a:noAutofit/>
          </a:bodyPr>
          <a:lstStyle>
            <a:lvl1pPr marL="0" indent="0" algn="l" defTabSz="914400" rtl="0" eaLnBrk="1" latinLnBrk="0" hangingPunct="1">
              <a:lnSpc>
                <a:spcPct val="90000"/>
              </a:lnSpc>
              <a:spcBef>
                <a:spcPts val="1000"/>
              </a:spcBef>
              <a:buClr>
                <a:schemeClr val="accent1"/>
              </a:buClr>
              <a:buFont typeface="Arial"/>
              <a:buNone/>
              <a:defRPr sz="2000" b="0" i="0" kern="1200" spc="300">
                <a:solidFill>
                  <a:schemeClr val="accent2"/>
                </a:solidFill>
                <a:latin typeface="Arial" charset="0"/>
                <a:ea typeface="Arial" charset="0"/>
                <a:cs typeface="Arial" charset="0"/>
              </a:defRPr>
            </a:lvl1pPr>
            <a:lvl2pPr marL="457200" indent="0" algn="l" defTabSz="914400" rtl="0" eaLnBrk="1" latinLnBrk="0" hangingPunct="1">
              <a:lnSpc>
                <a:spcPct val="90000"/>
              </a:lnSpc>
              <a:spcBef>
                <a:spcPts val="500"/>
              </a:spcBef>
              <a:buClr>
                <a:schemeClr val="accent1"/>
              </a:buClr>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Clr>
                <a:schemeClr val="accent1"/>
              </a:buClr>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Clr>
                <a:schemeClr val="accent1"/>
              </a:buClr>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Clr>
                <a:schemeClr val="accent1"/>
              </a:buClr>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lnSpc>
                <a:spcPct val="100000"/>
              </a:lnSpc>
            </a:pPr>
            <a:r>
              <a:rPr lang="en-US" b="1" dirty="0">
                <a:solidFill>
                  <a:schemeClr val="bg1"/>
                </a:solidFill>
                <a:latin typeface="Georgia" panose="02040502050405020303" pitchFamily="18" charset="0"/>
                <a:ea typeface="Montserrat SemiBold" charset="0"/>
                <a:cs typeface="Montserrat SemiBold" charset="0"/>
              </a:rPr>
              <a:t>INTEGRITY</a:t>
            </a:r>
          </a:p>
        </p:txBody>
      </p:sp>
      <p:sp>
        <p:nvSpPr>
          <p:cNvPr id="16" name="Text Placeholder 2">
            <a:extLst>
              <a:ext uri="{FF2B5EF4-FFF2-40B4-BE49-F238E27FC236}">
                <a16:creationId xmlns:a16="http://schemas.microsoft.com/office/drawing/2014/main" id="{E30DFA8B-1474-46C7-A7E8-97978BED66D8}"/>
              </a:ext>
            </a:extLst>
          </p:cNvPr>
          <p:cNvSpPr txBox="1">
            <a:spLocks/>
          </p:cNvSpPr>
          <p:nvPr/>
        </p:nvSpPr>
        <p:spPr>
          <a:xfrm>
            <a:off x="4736372" y="1569419"/>
            <a:ext cx="2688591" cy="422089"/>
          </a:xfrm>
          <a:prstGeom prst="rect">
            <a:avLst/>
          </a:prstGeom>
          <a:solidFill>
            <a:srgbClr val="1C3557"/>
          </a:solidFill>
          <a:ln>
            <a:solidFill>
              <a:srgbClr val="1C3557"/>
            </a:solidFill>
          </a:ln>
        </p:spPr>
        <p:txBody>
          <a:bodyPr vert="horz" lIns="68580" tIns="34290" rIns="68580" bIns="34290" rtlCol="0" anchor="b">
            <a:noAutofit/>
          </a:bodyPr>
          <a:lstStyle>
            <a:defPPr>
              <a:defRPr lang="en-US"/>
            </a:defPPr>
            <a:lvl1pPr indent="0" algn="ctr">
              <a:lnSpc>
                <a:spcPct val="90000"/>
              </a:lnSpc>
              <a:spcBef>
                <a:spcPts val="1000"/>
              </a:spcBef>
              <a:buClr>
                <a:schemeClr val="accent1"/>
              </a:buClr>
              <a:buFont typeface="Arial"/>
              <a:buNone/>
              <a:defRPr sz="1000" b="0" i="0" spc="300">
                <a:solidFill>
                  <a:schemeClr val="accent2"/>
                </a:solidFill>
                <a:latin typeface="Georgia" panose="02040502050405020303" pitchFamily="18" charset="0"/>
                <a:ea typeface="Montserrat SemiBold" charset="0"/>
                <a:cs typeface="Montserrat SemiBold" charset="0"/>
              </a:defRPr>
            </a:lvl1pPr>
            <a:lvl2pPr indent="0">
              <a:lnSpc>
                <a:spcPct val="90000"/>
              </a:lnSpc>
              <a:spcBef>
                <a:spcPts val="500"/>
              </a:spcBef>
              <a:buClr>
                <a:schemeClr val="accent1"/>
              </a:buClr>
              <a:buFont typeface="Arial"/>
              <a:buNone/>
              <a:defRPr sz="2000" b="1" i="0">
                <a:latin typeface="Arial" charset="0"/>
                <a:ea typeface="Arial" charset="0"/>
                <a:cs typeface="Arial" charset="0"/>
              </a:defRPr>
            </a:lvl2pPr>
            <a:lvl3pPr indent="0">
              <a:lnSpc>
                <a:spcPct val="90000"/>
              </a:lnSpc>
              <a:spcBef>
                <a:spcPts val="500"/>
              </a:spcBef>
              <a:buClr>
                <a:schemeClr val="accent1"/>
              </a:buClr>
              <a:buFont typeface="Arial"/>
              <a:buNone/>
              <a:defRPr b="1" i="0">
                <a:latin typeface="Arial" charset="0"/>
                <a:ea typeface="Arial" charset="0"/>
                <a:cs typeface="Arial" charset="0"/>
              </a:defRPr>
            </a:lvl3pPr>
            <a:lvl4pPr indent="0">
              <a:lnSpc>
                <a:spcPct val="90000"/>
              </a:lnSpc>
              <a:spcBef>
                <a:spcPts val="500"/>
              </a:spcBef>
              <a:buClr>
                <a:schemeClr val="accent1"/>
              </a:buClr>
              <a:buFont typeface="Arial"/>
              <a:buNone/>
              <a:defRPr sz="1600" b="1" i="0">
                <a:latin typeface="Arial" charset="0"/>
                <a:ea typeface="Arial" charset="0"/>
                <a:cs typeface="Arial" charset="0"/>
              </a:defRPr>
            </a:lvl4pPr>
            <a:lvl5pPr indent="0">
              <a:lnSpc>
                <a:spcPct val="90000"/>
              </a:lnSpc>
              <a:spcBef>
                <a:spcPts val="500"/>
              </a:spcBef>
              <a:buClr>
                <a:schemeClr val="accent1"/>
              </a:buClr>
              <a:buFont typeface="Arial"/>
              <a:buNone/>
              <a:defRPr sz="1600" b="1" i="0">
                <a:latin typeface="Arial" charset="0"/>
                <a:ea typeface="Arial" charset="0"/>
                <a:cs typeface="Arial" charset="0"/>
              </a:defRPr>
            </a:lvl5pPr>
            <a:lvl6pPr indent="0">
              <a:lnSpc>
                <a:spcPct val="90000"/>
              </a:lnSpc>
              <a:spcBef>
                <a:spcPts val="500"/>
              </a:spcBef>
              <a:buFont typeface="Arial"/>
              <a:buNone/>
              <a:defRPr sz="1600" b="1"/>
            </a:lvl6pPr>
            <a:lvl7pPr indent="0">
              <a:lnSpc>
                <a:spcPct val="90000"/>
              </a:lnSpc>
              <a:spcBef>
                <a:spcPts val="500"/>
              </a:spcBef>
              <a:buFont typeface="Arial"/>
              <a:buNone/>
              <a:defRPr sz="1600" b="1"/>
            </a:lvl7pPr>
            <a:lvl8pPr indent="0">
              <a:lnSpc>
                <a:spcPct val="90000"/>
              </a:lnSpc>
              <a:spcBef>
                <a:spcPts val="500"/>
              </a:spcBef>
              <a:buFont typeface="Arial"/>
              <a:buNone/>
              <a:defRPr sz="1600" b="1"/>
            </a:lvl8pPr>
            <a:lvl9pPr indent="0">
              <a:lnSpc>
                <a:spcPct val="90000"/>
              </a:lnSpc>
              <a:spcBef>
                <a:spcPts val="500"/>
              </a:spcBef>
              <a:buFont typeface="Arial"/>
              <a:buNone/>
              <a:defRPr sz="1600" b="1"/>
            </a:lvl9pPr>
          </a:lstStyle>
          <a:p>
            <a:r>
              <a:rPr lang="en-US" sz="2000" b="1" dirty="0">
                <a:solidFill>
                  <a:schemeClr val="bg1"/>
                </a:solidFill>
              </a:rPr>
              <a:t>CARING</a:t>
            </a:r>
          </a:p>
        </p:txBody>
      </p:sp>
      <p:sp>
        <p:nvSpPr>
          <p:cNvPr id="18" name="Content Placeholder 6">
            <a:extLst>
              <a:ext uri="{FF2B5EF4-FFF2-40B4-BE49-F238E27FC236}">
                <a16:creationId xmlns:a16="http://schemas.microsoft.com/office/drawing/2014/main" id="{8742A629-31FC-42BF-8AC9-3B51028F2EFF}"/>
              </a:ext>
            </a:extLst>
          </p:cNvPr>
          <p:cNvSpPr txBox="1">
            <a:spLocks/>
          </p:cNvSpPr>
          <p:nvPr/>
        </p:nvSpPr>
        <p:spPr>
          <a:xfrm>
            <a:off x="7788073" y="2100587"/>
            <a:ext cx="3221807" cy="149067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750"/>
              </a:spcBef>
              <a:buNone/>
            </a:pPr>
            <a:r>
              <a:rPr lang="en-US" sz="1600" dirty="0">
                <a:latin typeface="Arial" panose="020B0604020202020204" pitchFamily="34" charset="0"/>
                <a:cs typeface="Arial" panose="020B0604020202020204" pitchFamily="34" charset="0"/>
              </a:rPr>
              <a:t>We act with a sense of urgency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for our customers, partners, and employees. We show up on time, always engaged and ready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to perform.</a:t>
            </a:r>
          </a:p>
        </p:txBody>
      </p:sp>
      <p:sp>
        <p:nvSpPr>
          <p:cNvPr id="19" name="Content Placeholder 6">
            <a:extLst>
              <a:ext uri="{FF2B5EF4-FFF2-40B4-BE49-F238E27FC236}">
                <a16:creationId xmlns:a16="http://schemas.microsoft.com/office/drawing/2014/main" id="{968094E5-3169-47E5-BEB4-2C4EA1497150}"/>
              </a:ext>
            </a:extLst>
          </p:cNvPr>
          <p:cNvSpPr txBox="1">
            <a:spLocks/>
          </p:cNvSpPr>
          <p:nvPr/>
        </p:nvSpPr>
        <p:spPr>
          <a:xfrm>
            <a:off x="2730500" y="4479154"/>
            <a:ext cx="2769278" cy="152629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750"/>
              </a:spcBef>
              <a:buNone/>
            </a:pPr>
            <a:r>
              <a:rPr lang="en-US" sz="1600" dirty="0">
                <a:latin typeface="Arial" panose="020B0604020202020204" pitchFamily="34" charset="0"/>
                <a:cs typeface="Arial" panose="020B0604020202020204" pitchFamily="34" charset="0"/>
              </a:rPr>
              <a:t>We conduct our work with passion and are energized by what we do. It inspires us to explore new ideas and technologies, and pushes us to work harder.</a:t>
            </a:r>
          </a:p>
        </p:txBody>
      </p:sp>
      <p:sp>
        <p:nvSpPr>
          <p:cNvPr id="20" name="Content Placeholder 6">
            <a:extLst>
              <a:ext uri="{FF2B5EF4-FFF2-40B4-BE49-F238E27FC236}">
                <a16:creationId xmlns:a16="http://schemas.microsoft.com/office/drawing/2014/main" id="{EAC5837D-B98E-4BA8-99D7-D4FC263CE80A}"/>
              </a:ext>
            </a:extLst>
          </p:cNvPr>
          <p:cNvSpPr txBox="1">
            <a:spLocks/>
          </p:cNvSpPr>
          <p:nvPr/>
        </p:nvSpPr>
        <p:spPr>
          <a:xfrm>
            <a:off x="6481249" y="4479154"/>
            <a:ext cx="3103249" cy="152629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750"/>
              </a:spcBef>
              <a:buNone/>
            </a:pPr>
            <a:r>
              <a:rPr lang="en-US" sz="1600" dirty="0">
                <a:latin typeface="Arial" panose="020B0604020202020204" pitchFamily="34" charset="0"/>
                <a:cs typeface="Arial" panose="020B0604020202020204" pitchFamily="34" charset="0"/>
              </a:rPr>
              <a:t>We do the right thing for our customers, partners and employees by upholding the values and principles of Avenu in every action and decision.</a:t>
            </a:r>
          </a:p>
        </p:txBody>
      </p:sp>
      <p:sp>
        <p:nvSpPr>
          <p:cNvPr id="15" name="Content Placeholder 6">
            <a:extLst>
              <a:ext uri="{FF2B5EF4-FFF2-40B4-BE49-F238E27FC236}">
                <a16:creationId xmlns:a16="http://schemas.microsoft.com/office/drawing/2014/main" id="{8AAE48D4-2244-4E46-9CDB-56E35E5BFDA6}"/>
              </a:ext>
            </a:extLst>
          </p:cNvPr>
          <p:cNvSpPr txBox="1">
            <a:spLocks/>
          </p:cNvSpPr>
          <p:nvPr/>
        </p:nvSpPr>
        <p:spPr>
          <a:xfrm>
            <a:off x="4696028" y="2088098"/>
            <a:ext cx="2769279" cy="152629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bg2">
                    <a:lumMod val="25000"/>
                  </a:schemeClr>
                </a:solidFill>
                <a:latin typeface="Montserrat Light" charset="0"/>
                <a:ea typeface="Montserrat Light" charset="0"/>
                <a:cs typeface="Montserrat Light" charset="0"/>
              </a:defRPr>
            </a:lvl1pPr>
            <a:lvl2pPr marL="685800" indent="-228600" algn="l" defTabSz="914400" rtl="0" eaLnBrk="1" latinLnBrk="0" hangingPunct="1">
              <a:lnSpc>
                <a:spcPct val="90000"/>
              </a:lnSpc>
              <a:spcBef>
                <a:spcPts val="500"/>
              </a:spcBef>
              <a:buFont typeface="Arial"/>
              <a:buChar char="•"/>
              <a:defRPr sz="2400" b="0" i="0" kern="1200">
                <a:solidFill>
                  <a:schemeClr val="bg2">
                    <a:lumMod val="25000"/>
                  </a:schemeClr>
                </a:solidFill>
                <a:latin typeface="Montserrat Light" charset="0"/>
                <a:ea typeface="Montserrat Light" charset="0"/>
                <a:cs typeface="Montserrat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Montserrat Light" charset="0"/>
                <a:ea typeface="Montserrat Light" charset="0"/>
                <a:cs typeface="Montserrat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25000"/>
                  </a:schemeClr>
                </a:solidFill>
                <a:latin typeface="Montserrat Light" charset="0"/>
                <a:ea typeface="Montserrat Light" charset="0"/>
                <a:cs typeface="Montserra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Clr>
                <a:schemeClr val="accent1"/>
              </a:buClr>
              <a:buNone/>
            </a:pPr>
            <a:r>
              <a:rPr lang="en-US" sz="1600" dirty="0">
                <a:latin typeface="Arial" panose="020B0604020202020204" pitchFamily="34" charset="0"/>
                <a:cs typeface="Arial" panose="020B0604020202020204" pitchFamily="34" charset="0"/>
              </a:rPr>
              <a:t>We genuinely care for those around us. We are respectful and lead by example. We share what we know and attempt to make those around us better than ourselves.</a:t>
            </a:r>
          </a:p>
        </p:txBody>
      </p:sp>
      <p:pic>
        <p:nvPicPr>
          <p:cNvPr id="17" name="Picture 16">
            <a:extLst>
              <a:ext uri="{FF2B5EF4-FFF2-40B4-BE49-F238E27FC236}">
                <a16:creationId xmlns:a16="http://schemas.microsoft.com/office/drawing/2014/main" id="{29568DA0-0E6D-46F2-A03E-2AE51B890A29}"/>
              </a:ext>
            </a:extLst>
          </p:cNvPr>
          <p:cNvPicPr>
            <a:picLocks noChangeAspect="1"/>
          </p:cNvPicPr>
          <p:nvPr/>
        </p:nvPicPr>
        <p:blipFill>
          <a:blip r:embed="rId2"/>
          <a:stretch>
            <a:fillRect/>
          </a:stretch>
        </p:blipFill>
        <p:spPr>
          <a:xfrm>
            <a:off x="618874" y="6206101"/>
            <a:ext cx="4273968" cy="562764"/>
          </a:xfrm>
          <a:prstGeom prst="rect">
            <a:avLst/>
          </a:prstGeom>
        </p:spPr>
      </p:pic>
    </p:spTree>
    <p:extLst>
      <p:ext uri="{BB962C8B-B14F-4D97-AF65-F5344CB8AC3E}">
        <p14:creationId xmlns:p14="http://schemas.microsoft.com/office/powerpoint/2010/main" val="202804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bg/>
                                          </p:spTgt>
                                        </p:tgtEl>
                                        <p:attrNameLst>
                                          <p:attrName>style.visibility</p:attrName>
                                        </p:attrNameLst>
                                      </p:cBhvr>
                                      <p:to>
                                        <p:strVal val="visible"/>
                                      </p:to>
                                    </p:set>
                                    <p:anim calcmode="lin" valueType="num">
                                      <p:cBhvr additive="base">
                                        <p:cTn id="25"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 calcmode="lin" valueType="num">
                                      <p:cBhvr additive="base">
                                        <p:cTn id="6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anim calcmode="lin" valueType="num">
                                      <p:cBhvr additive="base">
                                        <p:cTn id="6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xEl>
                                              <p:pRg st="0" end="0"/>
                                            </p:txEl>
                                          </p:spTgt>
                                        </p:tgtEl>
                                        <p:attrNameLst>
                                          <p:attrName>style.visibility</p:attrName>
                                        </p:attrNameLst>
                                      </p:cBhvr>
                                      <p:to>
                                        <p:strVal val="visible"/>
                                      </p:to>
                                    </p:set>
                                    <p:anim calcmode="lin" valueType="num">
                                      <p:cBhvr additive="base">
                                        <p:cTn id="7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p:bldP spid="12" grpId="0" animBg="1"/>
      <p:bldP spid="14" grpId="0" animBg="1"/>
      <p:bldP spid="16" grpId="0" build="p" animBg="1"/>
      <p:bldP spid="18" grpId="0" build="p"/>
      <p:bldP spid="19" grpId="0" build="p"/>
      <p:bldP spid="20" grpId="0" build="p"/>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Avenu serves your entire community</a:t>
            </a:r>
          </a:p>
        </p:txBody>
      </p:sp>
      <p:pic>
        <p:nvPicPr>
          <p:cNvPr id="6" name="Picture Placeholder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743" r="27131"/>
          <a:stretch/>
        </p:blipFill>
        <p:spPr>
          <a:xfrm>
            <a:off x="5403106" y="0"/>
            <a:ext cx="6788894" cy="6956385"/>
          </a:xfrm>
        </p:spPr>
      </p:pic>
      <p:sp>
        <p:nvSpPr>
          <p:cNvPr id="4" name="Text Placeholder 3"/>
          <p:cNvSpPr>
            <a:spLocks noGrp="1"/>
          </p:cNvSpPr>
          <p:nvPr>
            <p:ph type="body" sz="half" idx="2"/>
          </p:nvPr>
        </p:nvSpPr>
        <p:spPr>
          <a:xfrm>
            <a:off x="839788" y="2057400"/>
            <a:ext cx="3932237" cy="2641922"/>
          </a:xfrm>
        </p:spPr>
        <p:txBody>
          <a:bodyPr>
            <a:normAutofit lnSpcReduction="10000"/>
          </a:bodyPr>
          <a:lstStyle/>
          <a:p>
            <a:pPr>
              <a:lnSpc>
                <a:spcPct val="100000"/>
              </a:lnSpc>
            </a:pPr>
            <a:r>
              <a:rPr lang="en-US" dirty="0"/>
              <a:t>We plan, project, and achieve revenue results for </a:t>
            </a:r>
            <a:r>
              <a:rPr lang="en-US" b="1" dirty="0"/>
              <a:t>municipal and county elected officials</a:t>
            </a:r>
            <a:r>
              <a:rPr lang="en-US" dirty="0"/>
              <a:t>.</a:t>
            </a:r>
          </a:p>
          <a:p>
            <a:pPr>
              <a:lnSpc>
                <a:spcPct val="100000"/>
              </a:lnSpc>
            </a:pPr>
            <a:r>
              <a:rPr lang="en-US" dirty="0"/>
              <a:t>We give </a:t>
            </a:r>
            <a:r>
              <a:rPr lang="en-US" b="1" dirty="0"/>
              <a:t>budget and finance officials </a:t>
            </a:r>
            <a:r>
              <a:rPr lang="en-US" dirty="0"/>
              <a:t>the data and support they need to find revenue and make administrative decisions for the future.</a:t>
            </a:r>
          </a:p>
          <a:p>
            <a:pPr>
              <a:lnSpc>
                <a:spcPct val="100000"/>
              </a:lnSpc>
            </a:pPr>
            <a:r>
              <a:rPr lang="en-US" dirty="0"/>
              <a:t>We help </a:t>
            </a:r>
            <a:r>
              <a:rPr lang="en-US" b="1" dirty="0"/>
              <a:t>business taxpayers </a:t>
            </a:r>
            <a:r>
              <a:rPr lang="en-US" dirty="0"/>
              <a:t>understand and comply with their compliance obligations.</a:t>
            </a:r>
          </a:p>
        </p:txBody>
      </p:sp>
      <p:sp>
        <p:nvSpPr>
          <p:cNvPr id="7" name="Rectangle 6"/>
          <p:cNvSpPr/>
          <p:nvPr/>
        </p:nvSpPr>
        <p:spPr>
          <a:xfrm>
            <a:off x="839788" y="4826741"/>
            <a:ext cx="3664352" cy="856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4104" y="4907534"/>
            <a:ext cx="4437917" cy="707886"/>
          </a:xfrm>
          <a:prstGeom prst="rect">
            <a:avLst/>
          </a:prstGeom>
        </p:spPr>
        <p:txBody>
          <a:bodyPr wrap="square">
            <a:spAutoFit/>
          </a:bodyPr>
          <a:lstStyle/>
          <a:p>
            <a:r>
              <a:rPr lang="en-US" sz="2000" b="1" dirty="0">
                <a:solidFill>
                  <a:schemeClr val="accent3"/>
                </a:solidFill>
              </a:rPr>
              <a:t>INCREASED REVENUE = </a:t>
            </a:r>
            <a:br>
              <a:rPr lang="en-US" sz="2000" b="1" dirty="0">
                <a:solidFill>
                  <a:schemeClr val="accent3"/>
                </a:solidFill>
              </a:rPr>
            </a:br>
            <a:r>
              <a:rPr lang="en-US" sz="2000" b="1" dirty="0">
                <a:solidFill>
                  <a:schemeClr val="accent3"/>
                </a:solidFill>
              </a:rPr>
              <a:t>STRONGER COMMUNITY </a:t>
            </a:r>
          </a:p>
        </p:txBody>
      </p:sp>
      <p:sp>
        <p:nvSpPr>
          <p:cNvPr id="9" name="Text Placeholder 8">
            <a:extLst>
              <a:ext uri="{FF2B5EF4-FFF2-40B4-BE49-F238E27FC236}">
                <a16:creationId xmlns:a16="http://schemas.microsoft.com/office/drawing/2014/main" id="{076C019F-87EB-4268-B370-4274183AF00B}"/>
              </a:ext>
            </a:extLst>
          </p:cNvPr>
          <p:cNvSpPr>
            <a:spLocks noGrp="1"/>
          </p:cNvSpPr>
          <p:nvPr>
            <p:ph type="body" sz="half" idx="10"/>
          </p:nvPr>
        </p:nvSpPr>
        <p:spPr>
          <a:xfrm>
            <a:off x="755578" y="6427245"/>
            <a:ext cx="3932237" cy="322723"/>
          </a:xfrm>
        </p:spPr>
        <p:txBody>
          <a:bodyPr/>
          <a:lstStyle/>
          <a:p>
            <a:r>
              <a:rPr lang="en-US" dirty="0">
                <a:latin typeface="Arial" panose="020B0604020202020204" pitchFamily="34" charset="0"/>
                <a:cs typeface="Arial" panose="020B0604020202020204" pitchFamily="34" charset="0"/>
              </a:rPr>
              <a:t>ACCOMPLISH MORE — WITH INSIGHTS &amp; ANALYTICS</a:t>
            </a:r>
          </a:p>
        </p:txBody>
      </p:sp>
    </p:spTree>
    <p:extLst>
      <p:ext uri="{BB962C8B-B14F-4D97-AF65-F5344CB8AC3E}">
        <p14:creationId xmlns:p14="http://schemas.microsoft.com/office/powerpoint/2010/main" val="51004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0439"/>
            <a:ext cx="9555866" cy="1590997"/>
          </a:xfrm>
        </p:spPr>
        <p:txBody>
          <a:bodyPr>
            <a:normAutofit fontScale="90000"/>
          </a:bodyPr>
          <a:lstStyle/>
          <a:p>
            <a:r>
              <a:rPr lang="en-US" dirty="0"/>
              <a:t>More on what we can do for elected officials </a:t>
            </a:r>
            <a:r>
              <a:rPr lang="en-US"/>
              <a:t>and government executives</a:t>
            </a:r>
            <a:endParaRPr lang="en-US" dirty="0"/>
          </a:p>
        </p:txBody>
      </p:sp>
      <p:sp>
        <p:nvSpPr>
          <p:cNvPr id="3" name="Content Placeholder 2"/>
          <p:cNvSpPr>
            <a:spLocks noGrp="1"/>
          </p:cNvSpPr>
          <p:nvPr>
            <p:ph idx="1"/>
          </p:nvPr>
        </p:nvSpPr>
        <p:spPr>
          <a:xfrm>
            <a:off x="838200" y="2368550"/>
            <a:ext cx="4625051" cy="3354388"/>
          </a:xfrm>
        </p:spPr>
        <p:txBody>
          <a:bodyPr>
            <a:normAutofit fontScale="85000" lnSpcReduction="10000"/>
          </a:bodyPr>
          <a:lstStyle/>
          <a:p>
            <a:pPr>
              <a:lnSpc>
                <a:spcPct val="110000"/>
              </a:lnSpc>
            </a:pPr>
            <a:r>
              <a:rPr lang="en-US" sz="2400" dirty="0"/>
              <a:t>Assess the existing state of revenue recognition and identify opportunities</a:t>
            </a:r>
          </a:p>
          <a:p>
            <a:pPr>
              <a:lnSpc>
                <a:spcPct val="110000"/>
              </a:lnSpc>
            </a:pPr>
            <a:r>
              <a:rPr lang="en-US" sz="2400" dirty="0"/>
              <a:t>Create a detailed roadmap for revenue recovery with clear milestones</a:t>
            </a:r>
          </a:p>
          <a:p>
            <a:pPr>
              <a:lnSpc>
                <a:spcPct val="110000"/>
              </a:lnSpc>
            </a:pPr>
            <a:r>
              <a:rPr lang="en-US" sz="2400" dirty="0"/>
              <a:t>Accurately project future untapped revenue</a:t>
            </a:r>
          </a:p>
          <a:p>
            <a:pPr>
              <a:lnSpc>
                <a:spcPct val="110000"/>
              </a:lnSpc>
            </a:pPr>
            <a:r>
              <a:rPr lang="en-US" sz="2400" dirty="0"/>
              <a:t>Discover and recover revenue on contingency — no up-front cost</a:t>
            </a:r>
          </a:p>
          <a:p>
            <a:pPr>
              <a:lnSpc>
                <a:spcPct val="110000"/>
              </a:lnSpc>
            </a:pPr>
            <a:endParaRPr lang="en-US" sz="2400" dirty="0"/>
          </a:p>
          <a:p>
            <a:pPr>
              <a:lnSpc>
                <a:spcPct val="110000"/>
              </a:lnSpc>
            </a:pPr>
            <a:endParaRPr lang="en-US" sz="2400" dirty="0"/>
          </a:p>
        </p:txBody>
      </p:sp>
      <p:sp>
        <p:nvSpPr>
          <p:cNvPr id="5" name="Text Placeholder 4"/>
          <p:cNvSpPr>
            <a:spLocks noGrp="1"/>
          </p:cNvSpPr>
          <p:nvPr>
            <p:ph type="body" sz="half" idx="11"/>
          </p:nvPr>
        </p:nvSpPr>
        <p:spPr/>
        <p:txBody>
          <a:bodyPr/>
          <a:lstStyle/>
          <a:p>
            <a:r>
              <a:rPr lang="en-US" dirty="0"/>
              <a:t>ACCOMPLISH MORE — WITH INSIGHTS &amp; ANALYTICS</a:t>
            </a:r>
          </a:p>
        </p:txBody>
      </p:sp>
      <p:sp>
        <p:nvSpPr>
          <p:cNvPr id="6" name="Content Placeholder 2"/>
          <p:cNvSpPr txBox="1">
            <a:spLocks/>
          </p:cNvSpPr>
          <p:nvPr/>
        </p:nvSpPr>
        <p:spPr>
          <a:xfrm>
            <a:off x="5687993" y="2368550"/>
            <a:ext cx="5356996" cy="3233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US" sz="2000" dirty="0"/>
              <a:t>Provide a compliant culture in your community — a “level playing field”</a:t>
            </a:r>
          </a:p>
          <a:p>
            <a:pPr>
              <a:lnSpc>
                <a:spcPct val="110000"/>
              </a:lnSpc>
            </a:pPr>
            <a:r>
              <a:rPr lang="en-US" sz="2000" dirty="0"/>
              <a:t>Support officials with data, analytics, and services  — increasing efficiency and compliance</a:t>
            </a:r>
          </a:p>
          <a:p>
            <a:pPr>
              <a:lnSpc>
                <a:spcPct val="110000"/>
              </a:lnSpc>
            </a:pPr>
            <a:r>
              <a:rPr lang="en-US" sz="2000" dirty="0"/>
              <a:t>Give businesses an easy online payment portal to boost compliance and administration</a:t>
            </a:r>
          </a:p>
          <a:p>
            <a:pPr>
              <a:lnSpc>
                <a:spcPct val="110000"/>
              </a:lnSpc>
            </a:pPr>
            <a:endParaRPr lang="en-US" sz="2000" dirty="0"/>
          </a:p>
          <a:p>
            <a:pPr>
              <a:lnSpc>
                <a:spcPct val="110000"/>
              </a:lnSpc>
            </a:pPr>
            <a:endParaRPr lang="en-US" sz="2000" dirty="0"/>
          </a:p>
        </p:txBody>
      </p:sp>
    </p:spTree>
    <p:extLst>
      <p:ext uri="{BB962C8B-B14F-4D97-AF65-F5344CB8AC3E}">
        <p14:creationId xmlns:p14="http://schemas.microsoft.com/office/powerpoint/2010/main" val="228200361"/>
      </p:ext>
    </p:extLst>
  </p:cSld>
  <p:clrMapOvr>
    <a:masterClrMapping/>
  </p:clrMapOvr>
</p:sld>
</file>

<file path=ppt/theme/theme1.xml><?xml version="1.0" encoding="utf-8"?>
<a:theme xmlns:a="http://schemas.openxmlformats.org/drawingml/2006/main" name="Office Theme">
  <a:themeElements>
    <a:clrScheme name="Avenu 1">
      <a:dk1>
        <a:srgbClr val="000000"/>
      </a:dk1>
      <a:lt1>
        <a:srgbClr val="FFFFFF"/>
      </a:lt1>
      <a:dk2>
        <a:srgbClr val="1D3457"/>
      </a:dk2>
      <a:lt2>
        <a:srgbClr val="E7E6E6"/>
      </a:lt2>
      <a:accent1>
        <a:srgbClr val="C32F34"/>
      </a:accent1>
      <a:accent2>
        <a:srgbClr val="477C9E"/>
      </a:accent2>
      <a:accent3>
        <a:srgbClr val="A7C7DB"/>
      </a:accent3>
      <a:accent4>
        <a:srgbClr val="EEF8F7"/>
      </a:accent4>
      <a:accent5>
        <a:srgbClr val="5B9BD5"/>
      </a:accent5>
      <a:accent6>
        <a:srgbClr val="1D3457"/>
      </a:accent6>
      <a:hlink>
        <a:srgbClr val="C32F34"/>
      </a:hlink>
      <a:folHlink>
        <a:srgbClr val="C32F3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902</TotalTime>
  <Words>1854</Words>
  <Application>Microsoft Office PowerPoint</Application>
  <PresentationFormat>Widescreen</PresentationFormat>
  <Paragraphs>171</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Clarendon URW</vt:lpstr>
      <vt:lpstr>Georgia</vt:lpstr>
      <vt:lpstr>Montserrat Light</vt:lpstr>
      <vt:lpstr>Office Theme</vt:lpstr>
      <vt:lpstr>Driving results for governments and the citizens they serve.</vt:lpstr>
      <vt:lpstr>What we’ll cover today.</vt:lpstr>
      <vt:lpstr>Last year, we found more than $1.3 billion in revenue for local governments.</vt:lpstr>
      <vt:lpstr>Avenu serves your entire community</vt:lpstr>
      <vt:lpstr>National Footprint</vt:lpstr>
      <vt:lpstr>Our values mean we build solutions that strengthen our clients’ operations and foster community trust.</vt:lpstr>
      <vt:lpstr>Core Values</vt:lpstr>
      <vt:lpstr>Avenu serves your entire community</vt:lpstr>
      <vt:lpstr>More on what we can do for elected officials and government executives</vt:lpstr>
      <vt:lpstr>More on what we can do for finance executives</vt:lpstr>
      <vt:lpstr>Our Revenue Enhancement Solutions</vt:lpstr>
      <vt:lpstr>Discovery &amp; Recovery</vt:lpstr>
      <vt:lpstr>Compliance Auditing</vt:lpstr>
      <vt:lpstr>Data &amp; Analytics</vt:lpstr>
      <vt:lpstr>Misallocation</vt:lpstr>
      <vt:lpstr>Tax &amp; License Administration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Baksa</dc:creator>
  <cp:lastModifiedBy>Brennan Middleton</cp:lastModifiedBy>
  <cp:revision>361</cp:revision>
  <cp:lastPrinted>2017-12-05T20:44:19Z</cp:lastPrinted>
  <dcterms:created xsi:type="dcterms:W3CDTF">2017-10-26T14:39:58Z</dcterms:created>
  <dcterms:modified xsi:type="dcterms:W3CDTF">2020-05-13T20:02:25Z</dcterms:modified>
</cp:coreProperties>
</file>